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77" r:id="rId4"/>
    <p:sldId id="27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List1!$A$2:$A$7</c:f>
              <c:strCache>
                <c:ptCount val="6"/>
                <c:pt idx="0">
                  <c:v>a) 31%</c:v>
                </c:pt>
                <c:pt idx="1">
                  <c:v>b) 23%</c:v>
                </c:pt>
                <c:pt idx="2">
                  <c:v>c) 20%</c:v>
                </c:pt>
                <c:pt idx="3">
                  <c:v>d) 13%</c:v>
                </c:pt>
                <c:pt idx="4">
                  <c:v>e) 7%</c:v>
                </c:pt>
                <c:pt idx="5">
                  <c:v>f) 6%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152</c:v>
                </c:pt>
                <c:pt idx="1">
                  <c:v>111</c:v>
                </c:pt>
                <c:pt idx="2">
                  <c:v>98</c:v>
                </c:pt>
                <c:pt idx="3">
                  <c:v>64</c:v>
                </c:pt>
                <c:pt idx="4">
                  <c:v>33</c:v>
                </c:pt>
                <c:pt idx="5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869484474818025"/>
          <c:y val="0.13177613852541625"/>
          <c:w val="0.25243723072351798"/>
          <c:h val="0.660489779213583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 77%</c:v>
                </c:pt>
                <c:pt idx="1">
                  <c:v>ne 23%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161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663568095654713"/>
          <c:y val="0.27763439515524108"/>
          <c:w val="0.19410505978419368"/>
          <c:h val="0.413864629472225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List1!$A$2:$A$8</c:f>
              <c:strCache>
                <c:ptCount val="7"/>
                <c:pt idx="0">
                  <c:v>a) 5%</c:v>
                </c:pt>
                <c:pt idx="1">
                  <c:v>b) 35%</c:v>
                </c:pt>
                <c:pt idx="2">
                  <c:v>c) 7%</c:v>
                </c:pt>
                <c:pt idx="3">
                  <c:v>d) 5%</c:v>
                </c:pt>
                <c:pt idx="4">
                  <c:v>e) 5%</c:v>
                </c:pt>
                <c:pt idx="5">
                  <c:v>f) 4%</c:v>
                </c:pt>
                <c:pt idx="6">
                  <c:v>g) 40%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6</c:v>
                </c:pt>
                <c:pt idx="1">
                  <c:v>39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76885554400041"/>
          <c:y val="0.13280444404870304"/>
          <c:w val="0.25344352003169413"/>
          <c:h val="0.683882303059039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 45%</c:v>
                </c:pt>
                <c:pt idx="1">
                  <c:v>ne 55%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88</c:v>
                </c:pt>
                <c:pt idx="1">
                  <c:v>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1397370467580454"/>
          <c:y val="0.29166455845971345"/>
          <c:w val="0.15824851754641786"/>
          <c:h val="0.408252564150436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a) 5%</c:v>
                </c:pt>
                <c:pt idx="1">
                  <c:v>b) 31%</c:v>
                </c:pt>
                <c:pt idx="2">
                  <c:v>c) 49%</c:v>
                </c:pt>
                <c:pt idx="3">
                  <c:v>d) 29%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11</c:v>
                </c:pt>
                <c:pt idx="1">
                  <c:v>71</c:v>
                </c:pt>
                <c:pt idx="2">
                  <c:v>80</c:v>
                </c:pt>
                <c:pt idx="3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709107116327465"/>
          <c:y val="0.21240672979430017"/>
          <c:w val="0.25404100430842369"/>
          <c:h val="0.434884686419221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List1!$A$2:$A$9</c:f>
              <c:strCache>
                <c:ptCount val="8"/>
                <c:pt idx="0">
                  <c:v>a) 19%</c:v>
                </c:pt>
                <c:pt idx="1">
                  <c:v>b) 12%</c:v>
                </c:pt>
                <c:pt idx="2">
                  <c:v>c) 21%</c:v>
                </c:pt>
                <c:pt idx="3">
                  <c:v>d) 4%</c:v>
                </c:pt>
                <c:pt idx="4">
                  <c:v>e) 20%</c:v>
                </c:pt>
                <c:pt idx="5">
                  <c:v>f) 15%</c:v>
                </c:pt>
                <c:pt idx="6">
                  <c:v>g) 5%</c:v>
                </c:pt>
                <c:pt idx="7">
                  <c:v>h) 3% 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81</c:v>
                </c:pt>
                <c:pt idx="1">
                  <c:v>52</c:v>
                </c:pt>
                <c:pt idx="2">
                  <c:v>91</c:v>
                </c:pt>
                <c:pt idx="3">
                  <c:v>18</c:v>
                </c:pt>
                <c:pt idx="4">
                  <c:v>84</c:v>
                </c:pt>
                <c:pt idx="5">
                  <c:v>64</c:v>
                </c:pt>
                <c:pt idx="6">
                  <c:v>22</c:v>
                </c:pt>
                <c:pt idx="7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951245481107319"/>
          <c:y val="3.7054876498106598E-2"/>
          <c:w val="0.25161962066062499"/>
          <c:h val="0.796812523655186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List1!$A$2:$A$7</c:f>
              <c:strCache>
                <c:ptCount val="6"/>
                <c:pt idx="0">
                  <c:v>a) 24%</c:v>
                </c:pt>
                <c:pt idx="1">
                  <c:v>b) 14%</c:v>
                </c:pt>
                <c:pt idx="2">
                  <c:v>c) 16%</c:v>
                </c:pt>
                <c:pt idx="3">
                  <c:v>d) 4%</c:v>
                </c:pt>
                <c:pt idx="4">
                  <c:v>e) 9%</c:v>
                </c:pt>
                <c:pt idx="5">
                  <c:v>f) 33%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38</c:v>
                </c:pt>
                <c:pt idx="1">
                  <c:v>23</c:v>
                </c:pt>
                <c:pt idx="2">
                  <c:v>25</c:v>
                </c:pt>
                <c:pt idx="3">
                  <c:v>6</c:v>
                </c:pt>
                <c:pt idx="4">
                  <c:v>15</c:v>
                </c:pt>
                <c:pt idx="5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797157430792858"/>
          <c:y val="0.16401526039872621"/>
          <c:w val="0.25001584707571933"/>
          <c:h val="0.618654637698099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List1!$A$2:$A$7</c:f>
              <c:strCache>
                <c:ptCount val="6"/>
                <c:pt idx="0">
                  <c:v>a) 36%</c:v>
                </c:pt>
                <c:pt idx="1">
                  <c:v>b) 25%</c:v>
                </c:pt>
                <c:pt idx="2">
                  <c:v>c) 18%</c:v>
                </c:pt>
                <c:pt idx="3">
                  <c:v>d) 4%</c:v>
                </c:pt>
                <c:pt idx="4">
                  <c:v>e) 8%</c:v>
                </c:pt>
                <c:pt idx="5">
                  <c:v>f) 2%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47</c:v>
                </c:pt>
                <c:pt idx="1">
                  <c:v>33</c:v>
                </c:pt>
                <c:pt idx="2">
                  <c:v>24</c:v>
                </c:pt>
                <c:pt idx="3">
                  <c:v>14</c:v>
                </c:pt>
                <c:pt idx="4">
                  <c:v>11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01559946516115"/>
          <c:y val="0.16682129305962071"/>
          <c:w val="0.25111647600653686"/>
          <c:h val="0.618654637698099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List1!$A$2:$A$12</c:f>
              <c:strCache>
                <c:ptCount val="11"/>
                <c:pt idx="0">
                  <c:v>a)3%</c:v>
                </c:pt>
                <c:pt idx="1">
                  <c:v>b)18%</c:v>
                </c:pt>
                <c:pt idx="2">
                  <c:v>c)13%</c:v>
                </c:pt>
                <c:pt idx="3">
                  <c:v>d)8%</c:v>
                </c:pt>
                <c:pt idx="4">
                  <c:v>e)135</c:v>
                </c:pt>
                <c:pt idx="5">
                  <c:v>f)5%</c:v>
                </c:pt>
                <c:pt idx="6">
                  <c:v>g)10%</c:v>
                </c:pt>
                <c:pt idx="7">
                  <c:v>h)4%</c:v>
                </c:pt>
                <c:pt idx="8">
                  <c:v>i)12%</c:v>
                </c:pt>
                <c:pt idx="9">
                  <c:v>j)5%</c:v>
                </c:pt>
                <c:pt idx="10">
                  <c:v>k)10%</c:v>
                </c:pt>
              </c:strCache>
            </c:strRef>
          </c:cat>
          <c:val>
            <c:numRef>
              <c:f>List1!$B$2:$B$12</c:f>
              <c:numCache>
                <c:formatCode>General</c:formatCode>
                <c:ptCount val="11"/>
                <c:pt idx="0">
                  <c:v>17</c:v>
                </c:pt>
                <c:pt idx="1">
                  <c:v>116</c:v>
                </c:pt>
                <c:pt idx="2">
                  <c:v>83</c:v>
                </c:pt>
                <c:pt idx="3">
                  <c:v>49</c:v>
                </c:pt>
                <c:pt idx="4">
                  <c:v>84</c:v>
                </c:pt>
                <c:pt idx="5">
                  <c:v>32</c:v>
                </c:pt>
                <c:pt idx="6">
                  <c:v>64</c:v>
                </c:pt>
                <c:pt idx="7">
                  <c:v>24</c:v>
                </c:pt>
                <c:pt idx="8">
                  <c:v>79</c:v>
                </c:pt>
                <c:pt idx="9">
                  <c:v>34</c:v>
                </c:pt>
                <c:pt idx="10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607407839098428"/>
          <c:y val="1.6058862434553477E-2"/>
          <c:w val="0.22572589906200619"/>
          <c:h val="0.930727348526088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a)36%</c:v>
                </c:pt>
                <c:pt idx="1">
                  <c:v>b)56%</c:v>
                </c:pt>
                <c:pt idx="2">
                  <c:v>c)3%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71</c:v>
                </c:pt>
                <c:pt idx="1">
                  <c:v>110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057858735427719"/>
          <c:y val="0.2745442885294917"/>
          <c:w val="0.22182660851606992"/>
          <c:h val="0.3768546989671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 40%</c:v>
                </c:pt>
                <c:pt idx="1">
                  <c:v>Ne 60%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83</c:v>
                </c:pt>
                <c:pt idx="1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cat>
            <c:strRef>
              <c:f>List1!$A$2:$A$8</c:f>
              <c:strCache>
                <c:ptCount val="7"/>
                <c:pt idx="0">
                  <c:v>Pjevanje 15%</c:v>
                </c:pt>
                <c:pt idx="1">
                  <c:v>Crtanje  9%</c:v>
                </c:pt>
                <c:pt idx="2">
                  <c:v>Ljubimac 9%</c:v>
                </c:pt>
                <c:pt idx="3">
                  <c:v>Ples 6%</c:v>
                </c:pt>
                <c:pt idx="4">
                  <c:v>Čitanje 6%</c:v>
                </c:pt>
                <c:pt idx="5">
                  <c:v>Sviranje 6%</c:v>
                </c:pt>
                <c:pt idx="6">
                  <c:v>Ostalo 16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 59%</c:v>
                </c:pt>
                <c:pt idx="1">
                  <c:v>Ne 41%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122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Učenje 14%</c:v>
                </c:pt>
                <c:pt idx="1">
                  <c:v>Rukomet 7%</c:v>
                </c:pt>
                <c:pt idx="2">
                  <c:v>Slušanje glazbe 7%</c:v>
                </c:pt>
                <c:pt idx="3">
                  <c:v>Ostalo 72%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List1!$A$2:$A$7</c:f>
              <c:strCache>
                <c:ptCount val="6"/>
                <c:pt idx="0">
                  <c:v>a) 9%</c:v>
                </c:pt>
                <c:pt idx="1">
                  <c:v>b) 46%</c:v>
                </c:pt>
                <c:pt idx="2">
                  <c:v>c) 30%</c:v>
                </c:pt>
                <c:pt idx="3">
                  <c:v>d) 13%</c:v>
                </c:pt>
                <c:pt idx="4">
                  <c:v>e) 1) 1%</c:v>
                </c:pt>
                <c:pt idx="5">
                  <c:v>e) 2) 1%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33</c:v>
                </c:pt>
                <c:pt idx="1">
                  <c:v>161</c:v>
                </c:pt>
                <c:pt idx="2">
                  <c:v>106</c:v>
                </c:pt>
                <c:pt idx="3">
                  <c:v>44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1 - 2%</c:v>
                </c:pt>
                <c:pt idx="1">
                  <c:v>2 - 2%</c:v>
                </c:pt>
                <c:pt idx="2">
                  <c:v>3 - 5%</c:v>
                </c:pt>
                <c:pt idx="3">
                  <c:v>4 - 20%</c:v>
                </c:pt>
                <c:pt idx="4">
                  <c:v>5 - 71%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11</c:v>
                </c:pt>
                <c:pt idx="3">
                  <c:v>43</c:v>
                </c:pt>
                <c:pt idx="4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 - 48%</c:v>
                </c:pt>
                <c:pt idx="1">
                  <c:v>Ne - 52%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107</c:v>
                </c:pt>
                <c:pt idx="1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910565138068731"/>
          <c:y val="0.22851974599157676"/>
          <c:w val="0.22998268863302068"/>
          <c:h val="0.472904516433723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Obvezu - 76%</c:v>
                </c:pt>
                <c:pt idx="1">
                  <c:v>Slobodno vrijeme - 24% 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148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006056259265555"/>
          <c:y val="0.32948678546422072"/>
          <c:w val="0.33050362003523698"/>
          <c:h val="0.341026208124105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a) 27%</c:v>
                </c:pt>
                <c:pt idx="1">
                  <c:v>b) 67%</c:v>
                </c:pt>
                <c:pt idx="2">
                  <c:v>c) 6%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55</c:v>
                </c:pt>
                <c:pt idx="1">
                  <c:v>137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a) 47%</c:v>
                </c:pt>
                <c:pt idx="1">
                  <c:v>b) 38%</c:v>
                </c:pt>
                <c:pt idx="2">
                  <c:v>c) 15%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101</c:v>
                </c:pt>
                <c:pt idx="1">
                  <c:v>81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0206DF-EFE2-4F6E-8852-FF685912B473}" type="datetimeFigureOut">
              <a:rPr lang="hr-HR" smtClean="0"/>
              <a:pPr/>
              <a:t>12.6.2015.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A73318-59D8-4B5A-99EC-A9B30D82F3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25824"/>
          </a:xfrm>
        </p:spPr>
        <p:txBody>
          <a:bodyPr>
            <a:normAutofit fontScale="62500" lnSpcReduction="20000"/>
          </a:bodyPr>
          <a:lstStyle/>
          <a:p>
            <a:r>
              <a:rPr lang="hr-HR" sz="3600" dirty="0" smtClean="0"/>
              <a:t>PROVEO i Izradio 6.B </a:t>
            </a:r>
          </a:p>
          <a:p>
            <a:r>
              <a:rPr lang="hr-HR" sz="3600" dirty="0" smtClean="0"/>
              <a:t>OŠ Stobreč</a:t>
            </a:r>
          </a:p>
          <a:p>
            <a:r>
              <a:rPr lang="hr-HR" sz="3600" dirty="0" smtClean="0"/>
              <a:t>Šk. god. 2014/2015.</a:t>
            </a:r>
          </a:p>
          <a:p>
            <a:endParaRPr lang="hr-HR" sz="3600" dirty="0" smtClean="0"/>
          </a:p>
          <a:p>
            <a:pPr algn="r"/>
            <a:r>
              <a:rPr lang="hr-HR" sz="2500" dirty="0" smtClean="0">
                <a:latin typeface="Arial Narrow" panose="020B0606020202030204" pitchFamily="34" charset="0"/>
              </a:rPr>
              <a:t>U suradnji S: </a:t>
            </a:r>
          </a:p>
          <a:p>
            <a:pPr algn="r"/>
            <a:r>
              <a:rPr lang="hr-HR" sz="2500" cap="none" dirty="0" smtClean="0">
                <a:latin typeface="Arial Narrow" panose="020B0606020202030204" pitchFamily="34" charset="0"/>
              </a:rPr>
              <a:t>razrednicom </a:t>
            </a:r>
            <a:r>
              <a:rPr lang="hr-HR" sz="2500" cap="none" dirty="0">
                <a:latin typeface="Arial Narrow" panose="020B0606020202030204" pitchFamily="34" charset="0"/>
              </a:rPr>
              <a:t>J</a:t>
            </a:r>
            <a:r>
              <a:rPr lang="hr-HR" sz="2500" cap="none" dirty="0" smtClean="0">
                <a:latin typeface="Arial Narrow" panose="020B0606020202030204" pitchFamily="34" charset="0"/>
              </a:rPr>
              <a:t>erkom </a:t>
            </a:r>
            <a:r>
              <a:rPr lang="hr-HR" sz="2500" cap="none" dirty="0" err="1" smtClean="0">
                <a:latin typeface="Arial Narrow" panose="020B0606020202030204" pitchFamily="34" charset="0"/>
              </a:rPr>
              <a:t>Jakus</a:t>
            </a:r>
            <a:r>
              <a:rPr lang="hr-HR" sz="2500" cap="none" dirty="0" smtClean="0">
                <a:latin typeface="Arial Narrow" panose="020B0606020202030204" pitchFamily="34" charset="0"/>
              </a:rPr>
              <a:t>, </a:t>
            </a:r>
          </a:p>
          <a:p>
            <a:pPr algn="r"/>
            <a:r>
              <a:rPr lang="hr-HR" sz="2500" cap="none" dirty="0" smtClean="0">
                <a:latin typeface="Arial Narrow" panose="020B0606020202030204" pitchFamily="34" charset="0"/>
              </a:rPr>
              <a:t>školskom psihologinjom i </a:t>
            </a:r>
          </a:p>
          <a:p>
            <a:pPr algn="r"/>
            <a:r>
              <a:rPr lang="hr-HR" sz="2500" cap="none" dirty="0" smtClean="0">
                <a:latin typeface="Arial Narrow" panose="020B0606020202030204" pitchFamily="34" charset="0"/>
              </a:rPr>
              <a:t>učiteljem informatike, Nikolom </a:t>
            </a:r>
            <a:r>
              <a:rPr lang="hr-HR" sz="2500" cap="none" dirty="0" err="1">
                <a:latin typeface="Arial Narrow" panose="020B0606020202030204" pitchFamily="34" charset="0"/>
              </a:rPr>
              <a:t>L</a:t>
            </a:r>
            <a:r>
              <a:rPr lang="hr-HR" sz="2500" cap="none" dirty="0" err="1" smtClean="0">
                <a:latin typeface="Arial Narrow" panose="020B0606020202030204" pitchFamily="34" charset="0"/>
              </a:rPr>
              <a:t>epetićem</a:t>
            </a:r>
            <a:endParaRPr lang="hr-HR" sz="2500" cap="none" dirty="0">
              <a:latin typeface="Arial Narrow" panose="020B0606020202030204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Anketa o slobodnom vremenu </a:t>
            </a:r>
            <a:endParaRPr lang="hr-H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5. Spada li briga o kućnom ljubimcu u: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611188" y="1600200"/>
          <a:ext cx="80756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6. Koliko dnevno imaš slobodnog vremena?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39552" y="2780928"/>
            <a:ext cx="3800800" cy="32724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Manje od dva sata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Dva sata i više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Nemam slobodnog vremena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800600" y="13716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 Koliko vikendom imaš slobodnog vremena?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11560" y="2852936"/>
            <a:ext cx="3728792" cy="3200392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Cijeli vikend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Deset sati ili više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Manje od deset sati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8. Smatraš li da imaš dovoljno vremena?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9. Koje bi </a:t>
            </a:r>
            <a:r>
              <a:rPr lang="hr-HR" dirty="0" err="1" smtClean="0"/>
              <a:t>slob</a:t>
            </a:r>
            <a:r>
              <a:rPr lang="hr-HR" dirty="0" smtClean="0"/>
              <a:t>. </a:t>
            </a:r>
            <a:r>
              <a:rPr lang="hr-HR" dirty="0"/>
              <a:t>a</a:t>
            </a:r>
            <a:r>
              <a:rPr lang="hr-HR" dirty="0" smtClean="0"/>
              <a:t>kt. volio/voljela imati u školi?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3368752" cy="384846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Rukomet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Nogomet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Košarka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Plivanje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Tenis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Odbojka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Ostalo</a:t>
            </a:r>
          </a:p>
          <a:p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10. Bi li mogao/mogla zamisliti život bez televizora?</a:t>
            </a: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11. Koliko sati dnevno gledaš televiziju?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01752" y="2636912"/>
            <a:ext cx="4038600" cy="3416416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Ne gledam televiziju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Manje od jednog sata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Jedan do dva sata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Dva sata ili više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12. Što najradije gledaš na televiziji?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4320480" cy="420850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sz="2400" dirty="0" smtClean="0"/>
              <a:t>Crtane serije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 smtClean="0"/>
              <a:t>Serije(turske, američke </a:t>
            </a:r>
            <a:r>
              <a:rPr lang="hr-HR" sz="2400" dirty="0" err="1" smtClean="0"/>
              <a:t>..</a:t>
            </a:r>
            <a:r>
              <a:rPr lang="hr-HR" sz="2400" dirty="0" smtClean="0"/>
              <a:t>.)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 smtClean="0"/>
              <a:t>Filmove(svih vrsta)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 smtClean="0"/>
              <a:t>Vijesti i dnevnik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 smtClean="0"/>
              <a:t>Sport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 smtClean="0"/>
              <a:t>Kvizove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 smtClean="0"/>
              <a:t>Kuhanje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 smtClean="0"/>
              <a:t>Magazin o tehnologiji</a:t>
            </a:r>
            <a:endParaRPr lang="hr-HR" sz="24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13. Što ne bi htio/htjela gledati na televiziji?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755576" y="2204864"/>
            <a:ext cx="3584776" cy="384846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Serije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Crtići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Vijesti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Kuhanje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Sport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Filmovi</a:t>
            </a:r>
            <a:endParaRPr lang="hr-HR" dirty="0"/>
          </a:p>
          <a:p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14. Kojih sadržaja treba biti više na televiziji?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3568" y="2204864"/>
            <a:ext cx="3656784" cy="384846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Filmovi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Crtići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Sport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Serije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Kvizovi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Vijesti</a:t>
            </a:r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Anketu smo proveli među svim učenicima naše škole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Sami smo osmislili anketna pitanja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Unijeli smo podatke, obradili ih i pripremili njihovu prezentaciju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0924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15. Koje filmove najradije gledaš?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467544" y="1371600"/>
            <a:ext cx="3872808" cy="4681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a) ne gledam filmove</a:t>
            </a:r>
          </a:p>
          <a:p>
            <a:pPr>
              <a:buNone/>
            </a:pPr>
            <a:r>
              <a:rPr lang="hr-HR" dirty="0" smtClean="0"/>
              <a:t>b) komedije</a:t>
            </a:r>
          </a:p>
          <a:p>
            <a:pPr>
              <a:buNone/>
            </a:pPr>
            <a:r>
              <a:rPr lang="hr-HR" dirty="0" smtClean="0"/>
              <a:t>c) </a:t>
            </a:r>
            <a:r>
              <a:rPr lang="hr-HR" dirty="0" err="1" smtClean="0"/>
              <a:t>horore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d) trilere</a:t>
            </a:r>
          </a:p>
          <a:p>
            <a:pPr>
              <a:buNone/>
            </a:pPr>
            <a:r>
              <a:rPr lang="hr-HR" dirty="0" smtClean="0"/>
              <a:t>e) akcije</a:t>
            </a:r>
          </a:p>
          <a:p>
            <a:pPr>
              <a:buNone/>
            </a:pPr>
            <a:r>
              <a:rPr lang="hr-HR" dirty="0" smtClean="0"/>
              <a:t>f) drame</a:t>
            </a:r>
          </a:p>
          <a:p>
            <a:pPr>
              <a:buNone/>
            </a:pPr>
            <a:r>
              <a:rPr lang="hr-HR" dirty="0" smtClean="0"/>
              <a:t>g) avanturističke</a:t>
            </a:r>
          </a:p>
          <a:p>
            <a:pPr>
              <a:buNone/>
            </a:pPr>
            <a:r>
              <a:rPr lang="hr-HR" dirty="0" smtClean="0"/>
              <a:t>h) </a:t>
            </a:r>
            <a:r>
              <a:rPr lang="hr-HR" dirty="0" err="1" smtClean="0"/>
              <a:t>western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i) </a:t>
            </a:r>
            <a:r>
              <a:rPr lang="hr-HR" dirty="0" err="1" smtClean="0"/>
              <a:t>obitelske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j) povijesne</a:t>
            </a:r>
          </a:p>
          <a:p>
            <a:pPr>
              <a:buNone/>
            </a:pPr>
            <a:r>
              <a:rPr lang="hr-HR" dirty="0" smtClean="0"/>
              <a:t>k) znanstveno-fantastične</a:t>
            </a:r>
            <a:endParaRPr lang="hr-HR" dirty="0"/>
          </a:p>
        </p:txBody>
      </p:sp>
      <p:graphicFrame>
        <p:nvGraphicFramePr>
          <p:cNvPr id="10" name="Rezervirano mjesto sadržaja 9"/>
          <p:cNvGraphicFramePr>
            <a:graphicFrameLocks noGrp="1"/>
          </p:cNvGraphicFramePr>
          <p:nvPr>
            <p:ph sz="half" idx="2"/>
          </p:nvPr>
        </p:nvGraphicFramePr>
        <p:xfrm>
          <a:off x="4499992" y="1340768"/>
          <a:ext cx="4186808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16. Što napraviš kada je na televiziji neki program neprimjerenog sadržaja(16+)?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01752" y="2924944"/>
            <a:ext cx="4038600" cy="3128384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a)gledam ga</a:t>
            </a:r>
            <a:endParaRPr lang="hr-HR" dirty="0"/>
          </a:p>
          <a:p>
            <a:pPr>
              <a:buNone/>
            </a:pPr>
            <a:r>
              <a:rPr lang="hr-HR" dirty="0" smtClean="0"/>
              <a:t>b)prebacim na neki drugi program</a:t>
            </a:r>
          </a:p>
          <a:p>
            <a:pPr>
              <a:buNone/>
            </a:pPr>
            <a:r>
              <a:rPr lang="hr-HR" dirty="0" smtClean="0"/>
              <a:t>c)ugasim televiziju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211960" y="1628800"/>
          <a:ext cx="4330824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17. Imaš  li televizor u svojoj sobi?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18. Misliš li da je dobro imati televizor u svojoj sobi?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Anketu smo proveli u </a:t>
            </a:r>
            <a:r>
              <a:rPr lang="hr-HR" b="1" dirty="0" smtClean="0"/>
              <a:t>MJESECU BORBE PROTIV OVISNOSTI </a:t>
            </a:r>
            <a:r>
              <a:rPr lang="hr-HR" dirty="0" smtClean="0"/>
              <a:t>(15. 11. – 15. 12. 2014.)</a:t>
            </a:r>
          </a:p>
          <a:p>
            <a:endParaRPr lang="hr-HR" dirty="0"/>
          </a:p>
          <a:p>
            <a:r>
              <a:rPr lang="hr-HR" dirty="0" smtClean="0"/>
              <a:t>Anketu smo osmislili kao dio </a:t>
            </a:r>
            <a:r>
              <a:rPr lang="hr-HR" b="1" dirty="0" smtClean="0"/>
              <a:t>ŠKOLSKOG PREVENTIVNOG PROGRAMA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84941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rezultati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916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Kako provodiš slobodno vrijeme?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301752" y="1988840"/>
            <a:ext cx="4038600" cy="40644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Igram se s prijateljima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Bavim se sportom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Gledam televiziju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Igram playstation ili igrice na računalu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Bavim se hobijem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Nešto drugo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4800600" y="13716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88640"/>
            <a:ext cx="4510336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e) Bavim se hobijem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1"/>
          </p:nvPr>
        </p:nvGraphicFramePr>
        <p:xfrm>
          <a:off x="107504" y="1628800"/>
          <a:ext cx="46085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4601344" y="1628800"/>
          <a:ext cx="45426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Naslov 1"/>
          <p:cNvSpPr txBox="1">
            <a:spLocks/>
          </p:cNvSpPr>
          <p:nvPr/>
        </p:nvSpPr>
        <p:spPr>
          <a:xfrm>
            <a:off x="4499992" y="188640"/>
            <a:ext cx="3923928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3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f</a:t>
            </a:r>
            <a:r>
              <a:rPr kumimoji="0" lang="hr-H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Nešto drugo</a:t>
            </a:r>
            <a:endParaRPr kumimoji="0" lang="hr-HR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Slobodno vrijeme provodiš: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01752" y="2348880"/>
            <a:ext cx="4038600" cy="370444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Sam/sama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S prijateljima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S obitelji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S kućnim ljubimcem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Nešto drugo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dirty="0" smtClean="0"/>
              <a:t>S rođacima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dirty="0" smtClean="0"/>
              <a:t>ostalo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3923928" y="1600200"/>
          <a:ext cx="50405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3. Jesi li zadovoljan/zadovoljna kako provodiš svoje slobodno vrijeme?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7544" y="1371600"/>
            <a:ext cx="3872808" cy="4681728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Zaokruži ocjenu od 1 do 5:</a:t>
            </a:r>
          </a:p>
          <a:p>
            <a:r>
              <a:rPr lang="hr-HR" dirty="0" smtClean="0"/>
              <a:t>1 - Uopće ne</a:t>
            </a:r>
          </a:p>
          <a:p>
            <a:r>
              <a:rPr lang="hr-HR" dirty="0" smtClean="0"/>
              <a:t>2</a:t>
            </a:r>
          </a:p>
          <a:p>
            <a:r>
              <a:rPr lang="hr-HR" dirty="0" smtClean="0"/>
              <a:t>3</a:t>
            </a:r>
          </a:p>
          <a:p>
            <a:r>
              <a:rPr lang="hr-HR" dirty="0" smtClean="0"/>
              <a:t>4</a:t>
            </a:r>
          </a:p>
          <a:p>
            <a:r>
              <a:rPr lang="hr-HR" dirty="0" smtClean="0"/>
              <a:t>5 - Potpuno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800600" y="13716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Imaš li kućnog ljubimca? 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539552" y="1412776"/>
          <a:ext cx="8147248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132</TotalTime>
  <Words>427</Words>
  <Application>Microsoft Office PowerPoint</Application>
  <PresentationFormat>Prikaz na zaslonu (4:3)</PresentationFormat>
  <Paragraphs>110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8" baseType="lpstr">
      <vt:lpstr>Arial Narrow</vt:lpstr>
      <vt:lpstr>Georgia</vt:lpstr>
      <vt:lpstr>Wingdings</vt:lpstr>
      <vt:lpstr>Wingdings 2</vt:lpstr>
      <vt:lpstr>Građanski</vt:lpstr>
      <vt:lpstr>Anketa o slobodnom vremenu </vt:lpstr>
      <vt:lpstr>PowerPointova prezentacija</vt:lpstr>
      <vt:lpstr>PowerPointova prezentacija</vt:lpstr>
      <vt:lpstr>PowerPointova prezentacija</vt:lpstr>
      <vt:lpstr>1. Kako provodiš slobodno vrijeme?</vt:lpstr>
      <vt:lpstr>e) Bavim se hobijem</vt:lpstr>
      <vt:lpstr>2. Slobodno vrijeme provodiš:</vt:lpstr>
      <vt:lpstr>3. Jesi li zadovoljan/zadovoljna kako provodiš svoje slobodno vrijeme?</vt:lpstr>
      <vt:lpstr>4. Imaš li kućnog ljubimca? </vt:lpstr>
      <vt:lpstr>5. Spada li briga o kućnom ljubimcu u:</vt:lpstr>
      <vt:lpstr>6. Koliko dnevno imaš slobodnog vremena?</vt:lpstr>
      <vt:lpstr>7. Koliko vikendom imaš slobodnog vremena?</vt:lpstr>
      <vt:lpstr>8. Smatraš li da imaš dovoljno vremena?</vt:lpstr>
      <vt:lpstr>9. Koje bi slob. akt. volio/voljela imati u školi?</vt:lpstr>
      <vt:lpstr>10. Bi li mogao/mogla zamisliti život bez televizora?</vt:lpstr>
      <vt:lpstr>11. Koliko sati dnevno gledaš televiziju?</vt:lpstr>
      <vt:lpstr>12. Što najradije gledaš na televiziji?</vt:lpstr>
      <vt:lpstr>13. Što ne bi htio/htjela gledati na televiziji?</vt:lpstr>
      <vt:lpstr>14. Kojih sadržaja treba biti više na televiziji?</vt:lpstr>
      <vt:lpstr>15. Koje filmove najradije gledaš?</vt:lpstr>
      <vt:lpstr>16. Što napraviš kada je na televiziji neki program neprimjerenog sadržaja(16+)?</vt:lpstr>
      <vt:lpstr>17. Imaš  li televizor u svojoj sobi?</vt:lpstr>
      <vt:lpstr>18. Misliš li da je dobro imati televizor u svojoj sobi?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</dc:title>
  <dc:creator>Korisnik</dc:creator>
  <cp:lastModifiedBy>Korisnik</cp:lastModifiedBy>
  <cp:revision>36</cp:revision>
  <dcterms:created xsi:type="dcterms:W3CDTF">2015-05-27T07:40:17Z</dcterms:created>
  <dcterms:modified xsi:type="dcterms:W3CDTF">2015-06-12T07:01:28Z</dcterms:modified>
</cp:coreProperties>
</file>