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120" y="-4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r-HR"/>
  <c:chart>
    <c:title>
      <c:tx>
        <c:rich>
          <a:bodyPr/>
          <a:lstStyle/>
          <a:p>
            <a:pPr>
              <a:defRPr/>
            </a:pPr>
            <a:r>
              <a:rPr lang="hr-HR" sz="3200" dirty="0"/>
              <a:t>Kada ožedniš najradije piješ:</a:t>
            </a:r>
          </a:p>
        </c:rich>
      </c:tx>
      <c:layout>
        <c:manualLayout>
          <c:xMode val="edge"/>
          <c:yMode val="edge"/>
          <c:x val="0.12763809071719304"/>
          <c:y val="0"/>
        </c:manualLayout>
      </c:layout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Kada ožedniš najradije piješ:</c:v>
                </c:pt>
              </c:strCache>
            </c:strRef>
          </c:tx>
          <c:dLbls>
            <c:showPercent val="1"/>
            <c:showLeaderLines val="1"/>
          </c:dLbls>
          <c:cat>
            <c:strRef>
              <c:f>List1!$A$2:$A$6</c:f>
              <c:strCache>
                <c:ptCount val="5"/>
                <c:pt idx="0">
                  <c:v>Negazirani sok</c:v>
                </c:pt>
                <c:pt idx="1">
                  <c:v>Gazirani sok/gazirani napitak/kolu</c:v>
                </c:pt>
                <c:pt idx="2">
                  <c:v>Vodu</c:v>
                </c:pt>
                <c:pt idx="3">
                  <c:v>Vodom razrijeđeni voćni sirup/cedevitu</c:v>
                </c:pt>
                <c:pt idx="4">
                  <c:v>Nešto drugo</c:v>
                </c:pt>
              </c:strCache>
            </c:strRef>
          </c:cat>
          <c:val>
            <c:numRef>
              <c:f>List1!$B$2:$B$6</c:f>
              <c:numCache>
                <c:formatCode>0.00%</c:formatCode>
                <c:ptCount val="5"/>
                <c:pt idx="0">
                  <c:v>5.5000000000000007E-2</c:v>
                </c:pt>
                <c:pt idx="1">
                  <c:v>0.12000000000000001</c:v>
                </c:pt>
                <c:pt idx="2">
                  <c:v>0.71500000000000008</c:v>
                </c:pt>
                <c:pt idx="3">
                  <c:v>6.0000000000000012E-2</c:v>
                </c:pt>
                <c:pt idx="4">
                  <c:v>5.000000000000001E-2</c:v>
                </c:pt>
              </c:numCache>
            </c:numRef>
          </c:val>
        </c:ser>
        <c:dLbls>
          <c:showPercent val="1"/>
        </c:dLbls>
      </c:pie3DChart>
    </c:plotArea>
    <c:legend>
      <c:legendPos val="t"/>
      <c:layout/>
    </c:legend>
    <c:plotVisOnly val="1"/>
  </c:chart>
  <c:txPr>
    <a:bodyPr/>
    <a:lstStyle/>
    <a:p>
      <a:pPr>
        <a:defRPr sz="1800"/>
      </a:pPr>
      <a:endParaRPr lang="sr-Latn-C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r-HR"/>
  <c:chart>
    <c:title>
      <c:tx>
        <c:rich>
          <a:bodyPr/>
          <a:lstStyle/>
          <a:p>
            <a:pPr>
              <a:defRPr/>
            </a:pPr>
            <a:r>
              <a:rPr lang="pl-PL" sz="3200" dirty="0"/>
              <a:t>Kada piješ vodu, onda je to obično:</a:t>
            </a:r>
          </a:p>
        </c:rich>
      </c:tx>
      <c:layout/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8.5416666666666682E-2"/>
          <c:y val="0.62319562007874041"/>
          <c:w val="0.82916666666666661"/>
          <c:h val="0.32376747047244098"/>
        </c:manualLayout>
      </c:layout>
      <c:pie3D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Kada piješ vodu, onda je to obično:</c:v>
                </c:pt>
              </c:strCache>
            </c:strRef>
          </c:tx>
          <c:dLbls>
            <c:showPercent val="1"/>
            <c:showLeaderLines val="1"/>
          </c:dLbls>
          <c:cat>
            <c:strRef>
              <c:f>List1!$A$2:$A$5</c:f>
              <c:strCache>
                <c:ptCount val="4"/>
                <c:pt idx="0">
                  <c:v>voda iz slavine</c:v>
                </c:pt>
                <c:pt idx="1">
                  <c:v>negazirana kupovna voda iz boce</c:v>
                </c:pt>
                <c:pt idx="2">
                  <c:v>gazirana kupovna voda iz boce</c:v>
                </c:pt>
                <c:pt idx="3">
                  <c:v>nikakva, nikad ne pijem običnu vodu </c:v>
                </c:pt>
              </c:strCache>
            </c:strRef>
          </c:cat>
          <c:val>
            <c:numRef>
              <c:f>List1!$B$2:$B$5</c:f>
              <c:numCache>
                <c:formatCode>0.00%</c:formatCode>
                <c:ptCount val="4"/>
                <c:pt idx="0">
                  <c:v>0.85500000000000009</c:v>
                </c:pt>
                <c:pt idx="1">
                  <c:v>8.0000000000000016E-2</c:v>
                </c:pt>
                <c:pt idx="2">
                  <c:v>3.500000000000001E-2</c:v>
                </c:pt>
                <c:pt idx="3">
                  <c:v>3.0000000000000002E-2</c:v>
                </c:pt>
              </c:numCache>
            </c:numRef>
          </c:val>
        </c:ser>
        <c:dLbls>
          <c:showPercent val="1"/>
        </c:dLbls>
      </c:pie3DChart>
    </c:plotArea>
    <c:legend>
      <c:legendPos val="t"/>
      <c:layout/>
    </c:legend>
    <c:plotVisOnly val="1"/>
  </c:chart>
  <c:txPr>
    <a:bodyPr/>
    <a:lstStyle/>
    <a:p>
      <a:pPr>
        <a:defRPr sz="1800"/>
      </a:pPr>
      <a:endParaRPr lang="sr-Latn-C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r-HR"/>
  <c:chart>
    <c:title>
      <c:layout/>
      <c:txPr>
        <a:bodyPr/>
        <a:lstStyle/>
        <a:p>
          <a:pPr>
            <a:defRPr sz="3200"/>
          </a:pPr>
          <a:endParaRPr lang="sr-Latn-CS"/>
        </a:p>
      </c:txPr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Pokušaj izbrojati, koliko slavina imaš u svom kućanstvu?</c:v>
                </c:pt>
              </c:strCache>
            </c:strRef>
          </c:tx>
          <c:dLbls>
            <c:showPercent val="1"/>
            <c:showLeaderLines val="1"/>
          </c:dLbls>
          <c:cat>
            <c:strRef>
              <c:f>List1!$A$2:$A$5</c:f>
              <c:strCache>
                <c:ptCount val="4"/>
                <c:pt idx="0">
                  <c:v>Dvije</c:v>
                </c:pt>
                <c:pt idx="1">
                  <c:v>Tri</c:v>
                </c:pt>
                <c:pt idx="2">
                  <c:v>Četiri</c:v>
                </c:pt>
                <c:pt idx="3">
                  <c:v>Pet ili više</c:v>
                </c:pt>
              </c:strCache>
            </c:strRef>
          </c:cat>
          <c:val>
            <c:numRef>
              <c:f>List1!$B$2:$B$5</c:f>
              <c:numCache>
                <c:formatCode>0.00%</c:formatCode>
                <c:ptCount val="4"/>
                <c:pt idx="0">
                  <c:v>0.18600000000000003</c:v>
                </c:pt>
                <c:pt idx="1">
                  <c:v>0.25600000000000001</c:v>
                </c:pt>
                <c:pt idx="2">
                  <c:v>0.18100000000000002</c:v>
                </c:pt>
                <c:pt idx="3">
                  <c:v>0.37700000000000006</c:v>
                </c:pt>
              </c:numCache>
            </c:numRef>
          </c:val>
        </c:ser>
        <c:dLbls>
          <c:showPercent val="1"/>
        </c:dLbls>
      </c:pie3DChart>
    </c:plotArea>
    <c:legend>
      <c:legendPos val="t"/>
      <c:layout/>
    </c:legend>
    <c:plotVisOnly val="1"/>
  </c:chart>
  <c:txPr>
    <a:bodyPr/>
    <a:lstStyle/>
    <a:p>
      <a:pPr>
        <a:defRPr sz="1800"/>
      </a:pPr>
      <a:endParaRPr lang="sr-Latn-CS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r-HR"/>
  <c:chart>
    <c:title>
      <c:tx>
        <c:rich>
          <a:bodyPr/>
          <a:lstStyle/>
          <a:p>
            <a:pPr>
              <a:lnSpc>
                <a:spcPct val="150000"/>
              </a:lnSpc>
              <a:defRPr/>
            </a:pPr>
            <a:r>
              <a:rPr lang="en-US" dirty="0" err="1"/>
              <a:t>Kod</a:t>
            </a:r>
            <a:r>
              <a:rPr lang="en-US" dirty="0"/>
              <a:t> </a:t>
            </a:r>
            <a:r>
              <a:rPr lang="en-US" dirty="0" err="1"/>
              <a:t>zatvaranja</a:t>
            </a:r>
            <a:r>
              <a:rPr lang="en-US" dirty="0"/>
              <a:t> </a:t>
            </a:r>
            <a:r>
              <a:rPr lang="en-US" dirty="0" err="1"/>
              <a:t>slavine</a:t>
            </a:r>
            <a:r>
              <a:rPr lang="en-US" dirty="0"/>
              <a:t> u </a:t>
            </a:r>
            <a:r>
              <a:rPr lang="en-US" dirty="0" err="1"/>
              <a:t>kuhinji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kupatilu</a:t>
            </a:r>
            <a:r>
              <a:rPr lang="en-US" dirty="0"/>
              <a:t>/WC-u, </a:t>
            </a:r>
            <a:r>
              <a:rPr lang="en-US" dirty="0" err="1"/>
              <a:t>paziš</a:t>
            </a:r>
            <a:r>
              <a:rPr lang="en-US" dirty="0"/>
              <a:t> </a:t>
            </a:r>
            <a:r>
              <a:rPr lang="en-US" dirty="0" err="1"/>
              <a:t>li</a:t>
            </a:r>
            <a:r>
              <a:rPr lang="en-US" dirty="0"/>
              <a:t> </a:t>
            </a:r>
            <a:r>
              <a:rPr lang="en-US" dirty="0" err="1"/>
              <a:t>da</a:t>
            </a:r>
            <a:r>
              <a:rPr lang="en-US" dirty="0"/>
              <a:t> </a:t>
            </a:r>
            <a:r>
              <a:rPr lang="en-US" dirty="0" err="1"/>
              <a:t>slavinu</a:t>
            </a:r>
            <a:r>
              <a:rPr lang="en-US" dirty="0"/>
              <a:t> </a:t>
            </a:r>
            <a:r>
              <a:rPr lang="en-US" dirty="0" err="1"/>
              <a:t>potpuno</a:t>
            </a:r>
            <a:r>
              <a:rPr lang="en-US" dirty="0"/>
              <a:t> </a:t>
            </a:r>
            <a:r>
              <a:rPr lang="en-US" dirty="0" err="1"/>
              <a:t>zatvoriš</a:t>
            </a:r>
            <a:r>
              <a:rPr lang="en-US" dirty="0"/>
              <a:t>, </a:t>
            </a:r>
            <a:r>
              <a:rPr lang="en-US" dirty="0" err="1"/>
              <a:t>da</a:t>
            </a:r>
            <a:r>
              <a:rPr lang="en-US" dirty="0"/>
              <a:t> </a:t>
            </a:r>
            <a:r>
              <a:rPr lang="en-US" dirty="0" err="1"/>
              <a:t>voda</a:t>
            </a:r>
            <a:r>
              <a:rPr lang="en-US" dirty="0"/>
              <a:t> ne </a:t>
            </a:r>
            <a:r>
              <a:rPr lang="en-US" dirty="0" err="1" smtClean="0"/>
              <a:t>curi</a:t>
            </a:r>
            <a:r>
              <a:rPr lang="hr-HR" dirty="0" smtClean="0"/>
              <a:t>?</a:t>
            </a:r>
            <a:endParaRPr lang="en-US" dirty="0"/>
          </a:p>
        </c:rich>
      </c:tx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Kod zatvaranja slavine u kuhinji ili kupatilu/WC-u, paziš li da slavinu potpuno zatvoriš, da voda ne curi</c:v>
                </c:pt>
              </c:strCache>
            </c:strRef>
          </c:tx>
          <c:dLbls>
            <c:showPercent val="1"/>
            <c:showLeaderLines val="1"/>
          </c:dLbls>
          <c:cat>
            <c:strRef>
              <c:f>List1!$A$2:$A$5</c:f>
              <c:strCache>
                <c:ptCount val="4"/>
                <c:pt idx="0">
                  <c:v>da, uvijek dobro zatvorim slavinu</c:v>
                </c:pt>
                <c:pt idx="1">
                  <c:v>pazim, ali se ponekad dogodi da je potpuno ne zatvorim</c:v>
                </c:pt>
                <c:pt idx="2">
                  <c:v>ne pazim</c:v>
                </c:pt>
                <c:pt idx="3">
                  <c:v>ne mogu se sjetiti </c:v>
                </c:pt>
              </c:strCache>
            </c:strRef>
          </c:cat>
          <c:val>
            <c:numRef>
              <c:f>List1!$B$2:$B$5</c:f>
              <c:numCache>
                <c:formatCode>0.00%</c:formatCode>
                <c:ptCount val="4"/>
                <c:pt idx="0">
                  <c:v>0.72500000000000009</c:v>
                </c:pt>
                <c:pt idx="1">
                  <c:v>0.18500000000000003</c:v>
                </c:pt>
                <c:pt idx="2">
                  <c:v>4.5000000000000005E-2</c:v>
                </c:pt>
                <c:pt idx="3">
                  <c:v>4.5000000000000005E-2</c:v>
                </c:pt>
              </c:numCache>
            </c:numRef>
          </c:val>
        </c:ser>
        <c:dLbls>
          <c:showPercent val="1"/>
        </c:dLbls>
      </c:pie3DChart>
    </c:plotArea>
    <c:legend>
      <c:legendPos val="t"/>
      <c:layout/>
    </c:legend>
    <c:plotVisOnly val="1"/>
  </c:chart>
  <c:txPr>
    <a:bodyPr/>
    <a:lstStyle/>
    <a:p>
      <a:pPr>
        <a:defRPr sz="1800"/>
      </a:pPr>
      <a:endParaRPr lang="sr-Latn-CS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r-HR"/>
  <c:chart>
    <c:title>
      <c:layout/>
      <c:txPr>
        <a:bodyPr/>
        <a:lstStyle/>
        <a:p>
          <a:pPr>
            <a:defRPr sz="2800"/>
          </a:pPr>
          <a:endParaRPr lang="sr-Latn-CS"/>
        </a:p>
      </c:txPr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Održavaš li osobnu higijenu tijela kupanjem u kadi napunjenoj vodom ili tuširanjem?</c:v>
                </c:pt>
              </c:strCache>
            </c:strRef>
          </c:tx>
          <c:dLbls>
            <c:showPercent val="1"/>
            <c:showLeaderLines val="1"/>
          </c:dLbls>
          <c:cat>
            <c:strRef>
              <c:f>List1!$A$2:$A$5</c:f>
              <c:strCache>
                <c:ptCount val="4"/>
                <c:pt idx="0">
                  <c:v>uvijek kupanjem u kadi napunjenoj vodom</c:v>
                </c:pt>
                <c:pt idx="1">
                  <c:v>uvijek tuširanjem</c:v>
                </c:pt>
                <c:pt idx="2">
                  <c:v>uglavnom tuširanjem, tek ponekad kupanjem u kadi</c:v>
                </c:pt>
                <c:pt idx="3">
                  <c:v>podjednako</c:v>
                </c:pt>
              </c:strCache>
            </c:strRef>
          </c:cat>
          <c:val>
            <c:numRef>
              <c:f>List1!$B$2:$B$5</c:f>
              <c:numCache>
                <c:formatCode>0.00%</c:formatCode>
                <c:ptCount val="4"/>
                <c:pt idx="0">
                  <c:v>0.10100000000000002</c:v>
                </c:pt>
                <c:pt idx="1">
                  <c:v>0.6110000000000001</c:v>
                </c:pt>
                <c:pt idx="2">
                  <c:v>0.252</c:v>
                </c:pt>
                <c:pt idx="3">
                  <c:v>3.5999999999999997E-2</c:v>
                </c:pt>
              </c:numCache>
            </c:numRef>
          </c:val>
        </c:ser>
        <c:dLbls>
          <c:showPercent val="1"/>
        </c:dLbls>
      </c:pie3DChart>
    </c:plotArea>
    <c:legend>
      <c:legendPos val="t"/>
      <c:layout/>
      <c:txPr>
        <a:bodyPr/>
        <a:lstStyle/>
        <a:p>
          <a:pPr>
            <a:defRPr sz="1800"/>
          </a:pPr>
          <a:endParaRPr lang="sr-Latn-CS"/>
        </a:p>
      </c:txPr>
    </c:legend>
    <c:plotVisOnly val="1"/>
  </c:chart>
  <c:txPr>
    <a:bodyPr/>
    <a:lstStyle/>
    <a:p>
      <a:pPr>
        <a:defRPr sz="1800"/>
      </a:pPr>
      <a:endParaRPr lang="sr-Latn-CS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r-HR"/>
  <c:chart>
    <c:title>
      <c:layout/>
      <c:txPr>
        <a:bodyPr/>
        <a:lstStyle/>
        <a:p>
          <a:pPr>
            <a:defRPr sz="2400"/>
          </a:pPr>
          <a:endParaRPr lang="sr-Latn-CS"/>
        </a:p>
      </c:txPr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Pri pranju zubi, ostaviš li otvorenu slavinu dok četkicom četkaš zube, prije ispiranja usta?</c:v>
                </c:pt>
              </c:strCache>
            </c:strRef>
          </c:tx>
          <c:dLbls>
            <c:showPercent val="1"/>
            <c:showLeaderLines val="1"/>
          </c:dLbls>
          <c:cat>
            <c:strRef>
              <c:f>List1!$A$2:$A$5</c:f>
              <c:strCache>
                <c:ptCount val="4"/>
                <c:pt idx="0">
                  <c:v>uvijek zatvorim slavinu</c:v>
                </c:pt>
                <c:pt idx="1">
                  <c:v>ostavim je otvorenu</c:v>
                </c:pt>
                <c:pt idx="2">
                  <c:v> ostavim je otvorenu, ali ˝smanjim vodu</c:v>
                </c:pt>
                <c:pt idx="3">
                  <c:v>ne mogu se sjetiti</c:v>
                </c:pt>
              </c:strCache>
            </c:strRef>
          </c:cat>
          <c:val>
            <c:numRef>
              <c:f>List1!$B$2:$B$5</c:f>
              <c:numCache>
                <c:formatCode>0.00%</c:formatCode>
                <c:ptCount val="4"/>
                <c:pt idx="0">
                  <c:v>0.64700000000000013</c:v>
                </c:pt>
                <c:pt idx="1">
                  <c:v>0.18900000000000003</c:v>
                </c:pt>
                <c:pt idx="2">
                  <c:v>0.129</c:v>
                </c:pt>
                <c:pt idx="3">
                  <c:v>3.500000000000001E-2</c:v>
                </c:pt>
              </c:numCache>
            </c:numRef>
          </c:val>
        </c:ser>
        <c:dLbls>
          <c:showPercent val="1"/>
        </c:dLbls>
      </c:pie3DChart>
    </c:plotArea>
    <c:legend>
      <c:legendPos val="t"/>
      <c:layout/>
    </c:legend>
    <c:plotVisOnly val="1"/>
  </c:chart>
  <c:txPr>
    <a:bodyPr/>
    <a:lstStyle/>
    <a:p>
      <a:pPr>
        <a:defRPr sz="1800"/>
      </a:pPr>
      <a:endParaRPr lang="sr-Latn-CS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r-HR"/>
  <c:chart>
    <c:title>
      <c:layout/>
      <c:txPr>
        <a:bodyPr/>
        <a:lstStyle/>
        <a:p>
          <a:pPr>
            <a:defRPr sz="2400"/>
          </a:pPr>
          <a:endParaRPr lang="sr-Latn-CS"/>
        </a:p>
      </c:txPr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Koliko otprilike tekućine dnevno uneseš u svoje tijelo pijenjem (pokušaj zbrojiti sve što popiješ tijekom 
    jednoga dana)?
</c:v>
                </c:pt>
              </c:strCache>
            </c:strRef>
          </c:tx>
          <c:dLbls>
            <c:showPercent val="1"/>
            <c:showLeaderLines val="1"/>
          </c:dLbls>
          <c:cat>
            <c:strRef>
              <c:f>List1!$A$2:$A$5</c:f>
              <c:strCache>
                <c:ptCount val="4"/>
                <c:pt idx="0">
                  <c:v>između 0,5  i 1 litre</c:v>
                </c:pt>
                <c:pt idx="1">
                  <c:v>između 1 i 1,5 litre</c:v>
                </c:pt>
                <c:pt idx="2">
                  <c:v>između 1,5 i 2 litre</c:v>
                </c:pt>
                <c:pt idx="3">
                  <c:v>više od 2 litre</c:v>
                </c:pt>
              </c:strCache>
            </c:strRef>
          </c:cat>
          <c:val>
            <c:numRef>
              <c:f>List1!$B$2:$B$5</c:f>
              <c:numCache>
                <c:formatCode>0.00%</c:formatCode>
                <c:ptCount val="4"/>
                <c:pt idx="0">
                  <c:v>0.111</c:v>
                </c:pt>
                <c:pt idx="1">
                  <c:v>0.32200000000000006</c:v>
                </c:pt>
                <c:pt idx="2">
                  <c:v>0.31100000000000005</c:v>
                </c:pt>
                <c:pt idx="3">
                  <c:v>0.25600000000000001</c:v>
                </c:pt>
              </c:numCache>
            </c:numRef>
          </c:val>
        </c:ser>
        <c:dLbls>
          <c:showPercent val="1"/>
        </c:dLbls>
      </c:pie3DChart>
    </c:plotArea>
    <c:legend>
      <c:legendPos val="t"/>
      <c:layout/>
    </c:legend>
    <c:plotVisOnly val="1"/>
  </c:chart>
  <c:txPr>
    <a:bodyPr/>
    <a:lstStyle/>
    <a:p>
      <a:pPr>
        <a:defRPr sz="1800"/>
      </a:pPr>
      <a:endParaRPr lang="sr-Latn-CS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r-HR"/>
  <c:chart>
    <c:title>
      <c:layout/>
      <c:txPr>
        <a:bodyPr/>
        <a:lstStyle/>
        <a:p>
          <a:pPr>
            <a:defRPr sz="2400"/>
          </a:pPr>
          <a:endParaRPr lang="sr-Latn-CS"/>
        </a:p>
      </c:txPr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Vodiš li brigu o štednji i izbjegavanju nepotrebnog trošenja vode kod svojih uobičajenih dnevnih aktivnosti
    (higijena, pranje i sl.)?
</c:v>
                </c:pt>
              </c:strCache>
            </c:strRef>
          </c:tx>
          <c:dLbls>
            <c:showPercent val="1"/>
            <c:showLeaderLines val="1"/>
          </c:dLbls>
          <c:cat>
            <c:strRef>
              <c:f>List1!$A$2:$A$5</c:f>
              <c:strCache>
                <c:ptCount val="4"/>
                <c:pt idx="0">
                  <c:v>često, gotovo uvijek</c:v>
                </c:pt>
                <c:pt idx="1">
                  <c:v>ne, nikada</c:v>
                </c:pt>
                <c:pt idx="2">
                  <c:v>ponekad da, ponekad ne</c:v>
                </c:pt>
                <c:pt idx="3">
                  <c:v>uopće me nije briga za to</c:v>
                </c:pt>
              </c:strCache>
            </c:strRef>
          </c:cat>
          <c:val>
            <c:numRef>
              <c:f>List1!$B$2:$B$5</c:f>
              <c:numCache>
                <c:formatCode>0.00%</c:formatCode>
                <c:ptCount val="4"/>
                <c:pt idx="0">
                  <c:v>0.51800000000000002</c:v>
                </c:pt>
                <c:pt idx="1">
                  <c:v>4.0000000000000008E-2</c:v>
                </c:pt>
                <c:pt idx="2">
                  <c:v>0.37700000000000006</c:v>
                </c:pt>
                <c:pt idx="3">
                  <c:v>6.5000000000000002E-2</c:v>
                </c:pt>
              </c:numCache>
            </c:numRef>
          </c:val>
        </c:ser>
        <c:dLbls>
          <c:showPercent val="1"/>
        </c:dLbls>
      </c:pie3DChart>
    </c:plotArea>
    <c:legend>
      <c:legendPos val="t"/>
      <c:layout/>
    </c:legend>
    <c:plotVisOnly val="1"/>
  </c:chart>
  <c:txPr>
    <a:bodyPr/>
    <a:lstStyle/>
    <a:p>
      <a:pPr>
        <a:defRPr sz="1800"/>
      </a:pPr>
      <a:endParaRPr lang="sr-Latn-CS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r-HR"/>
  <c:chart>
    <c:title>
      <c:layout/>
      <c:txPr>
        <a:bodyPr/>
        <a:lstStyle/>
        <a:p>
          <a:pPr>
            <a:defRPr sz="2400"/>
          </a:pPr>
          <a:endParaRPr lang="sr-Latn-CS"/>
        </a:p>
      </c:txPr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Misliš li da bi trebalo paziti na potrošnju pitke vode u kućanstvu i zašto?</c:v>
                </c:pt>
              </c:strCache>
            </c:strRef>
          </c:tx>
          <c:dLbls>
            <c:showPercent val="1"/>
            <c:showLeaderLines val="1"/>
          </c:dLbls>
          <c:cat>
            <c:strRef>
              <c:f>List1!$A$2:$A$5</c:f>
              <c:strCache>
                <c:ptCount val="4"/>
                <c:pt idx="0">
                  <c:v>da, zbog očuvanje prirode, pitke vode nema beskrajno mnogo na Zemlji</c:v>
                </c:pt>
                <c:pt idx="1">
                  <c:v>da, zbog novca ( manjeg računa za vodu)</c:v>
                </c:pt>
                <c:pt idx="2">
                  <c:v>ne mislim da treba voditi brigu o tome, vode ima dovoljno i sama se obnavlja</c:v>
                </c:pt>
                <c:pt idx="3">
                  <c:v>ne znam/nemam mišljenje o tome </c:v>
                </c:pt>
              </c:strCache>
            </c:strRef>
          </c:cat>
          <c:val>
            <c:numRef>
              <c:f>List1!$B$2:$B$5</c:f>
              <c:numCache>
                <c:formatCode>0.00%</c:formatCode>
                <c:ptCount val="4"/>
                <c:pt idx="0">
                  <c:v>0.75500000000000012</c:v>
                </c:pt>
                <c:pt idx="1">
                  <c:v>0.125</c:v>
                </c:pt>
                <c:pt idx="2">
                  <c:v>3.500000000000001E-2</c:v>
                </c:pt>
                <c:pt idx="3">
                  <c:v>8.5000000000000006E-2</c:v>
                </c:pt>
              </c:numCache>
            </c:numRef>
          </c:val>
        </c:ser>
        <c:dLbls>
          <c:showPercent val="1"/>
        </c:dLbls>
      </c:pie3DChart>
    </c:plotArea>
    <c:legend>
      <c:legendPos val="t"/>
      <c:layout/>
    </c:legend>
    <c:plotVisOnly val="1"/>
  </c:chart>
  <c:txPr>
    <a:bodyPr/>
    <a:lstStyle/>
    <a:p>
      <a:pPr>
        <a:defRPr sz="1800"/>
      </a:pPr>
      <a:endParaRPr lang="sr-Latn-CS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slov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9" name="Podnaslov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r-HR" smtClean="0"/>
              <a:t>Kliknite da biste uredili stil podnaslova matrice</a:t>
            </a:r>
            <a:endParaRPr kumimoji="0" lang="en-US"/>
          </a:p>
        </p:txBody>
      </p:sp>
      <p:sp>
        <p:nvSpPr>
          <p:cNvPr id="28" name="Rezervirano mjesto datuma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548D18F-9054-40A7-BD5B-3F03A87D0F92}" type="datetimeFigureOut">
              <a:rPr lang="hr-HR" smtClean="0"/>
              <a:pPr/>
              <a:t>24.3.2015</a:t>
            </a:fld>
            <a:endParaRPr lang="hr-HR"/>
          </a:p>
        </p:txBody>
      </p:sp>
      <p:sp>
        <p:nvSpPr>
          <p:cNvPr id="17" name="Rezervirano mjesto podnožja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hr-HR"/>
          </a:p>
        </p:txBody>
      </p:sp>
      <p:sp>
        <p:nvSpPr>
          <p:cNvPr id="10" name="Pravokutni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kutni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Pravokutni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Pravokutni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avni poveznik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avni poveznik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Ravni poveznik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Ravni poveznik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Ravni poveznik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Ravni poveznik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Pravokutni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Rezervirano mjesto broja slajda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E229F8E5-BFB5-4A75-9200-C3ED8C642025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8D18F-9054-40A7-BD5B-3F03A87D0F92}" type="datetimeFigureOut">
              <a:rPr lang="hr-HR" smtClean="0"/>
              <a:pPr/>
              <a:t>24.3.2015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9F8E5-BFB5-4A75-9200-C3ED8C642025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8D18F-9054-40A7-BD5B-3F03A87D0F92}" type="datetimeFigureOut">
              <a:rPr lang="hr-HR" smtClean="0"/>
              <a:pPr/>
              <a:t>24.3.2015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9F8E5-BFB5-4A75-9200-C3ED8C642025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8" name="Rezervirano mjesto sadržaja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548D18F-9054-40A7-BD5B-3F03A87D0F92}" type="datetimeFigureOut">
              <a:rPr lang="hr-HR" smtClean="0"/>
              <a:pPr/>
              <a:t>24.3.2015</a:t>
            </a:fld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229F8E5-BFB5-4A75-9200-C3ED8C642025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0" name="Rezervirano mjesto podnožja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odjeljk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548D18F-9054-40A7-BD5B-3F03A87D0F92}" type="datetimeFigureOut">
              <a:rPr lang="hr-HR" smtClean="0"/>
              <a:pPr/>
              <a:t>24.3.2015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hr-HR"/>
          </a:p>
        </p:txBody>
      </p:sp>
      <p:sp>
        <p:nvSpPr>
          <p:cNvPr id="9" name="Pravokutni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ravokutni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ravokutni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kutni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avni poveznik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avni poveznik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Ravni poveznik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Ravni poveznik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Ravni poveznik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ravokutni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Ravni poveznik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E229F8E5-BFB5-4A75-9200-C3ED8C642025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8D18F-9054-40A7-BD5B-3F03A87D0F92}" type="datetimeFigureOut">
              <a:rPr lang="hr-HR" smtClean="0"/>
              <a:pPr/>
              <a:t>24.3.2015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9F8E5-BFB5-4A75-9200-C3ED8C642025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9" name="Rezervirano mjesto sadržaja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11" name="Rezervirano mjesto sadržaja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8D18F-9054-40A7-BD5B-3F03A87D0F92}" type="datetimeFigureOut">
              <a:rPr lang="hr-HR" smtClean="0"/>
              <a:pPr/>
              <a:t>24.3.2015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9F8E5-BFB5-4A75-9200-C3ED8C642025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1" name="Rezervirano mjesto sadržaja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13" name="Rezervirano mjesto sadržaja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12" name="Rezervirano mjesto teksta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14" name="Rezervirano mjesto teksta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6" name="Rezervirano mjesto datum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548D18F-9054-40A7-BD5B-3F03A87D0F92}" type="datetimeFigureOut">
              <a:rPr lang="hr-HR" smtClean="0"/>
              <a:pPr/>
              <a:t>24.3.2015</a:t>
            </a:fld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229F8E5-BFB5-4A75-9200-C3ED8C642025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8D18F-9054-40A7-BD5B-3F03A87D0F92}" type="datetimeFigureOut">
              <a:rPr lang="hr-HR" smtClean="0"/>
              <a:pPr/>
              <a:t>24.3.2015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9F8E5-BFB5-4A75-9200-C3ED8C642025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avni poveznik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8" name="Ravni poveznik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Ravni poveznik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Ravni poveznik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ravokutni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avni poveznik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Rezervirano mjesto sadržaja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21" name="Rezervirano mjesto datuma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548D18F-9054-40A7-BD5B-3F03A87D0F92}" type="datetimeFigureOut">
              <a:rPr lang="hr-HR" smtClean="0"/>
              <a:pPr/>
              <a:t>24.3.2015</a:t>
            </a:fld>
            <a:endParaRPr lang="hr-HR"/>
          </a:p>
        </p:txBody>
      </p:sp>
      <p:sp>
        <p:nvSpPr>
          <p:cNvPr id="22" name="Rezervirano mjesto broja slajda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229F8E5-BFB5-4A75-9200-C3ED8C642025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3" name="Rezervirano mjesto podnožja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avni poveznik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hr-HR" smtClean="0"/>
              <a:t>Pritisnite ikonu za dodavanje slike</a:t>
            </a:r>
            <a:endParaRPr kumimoji="0" lang="en-US" dirty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10" name="Ravni poveznik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Pravokutni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avni poveznik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Ravni poveznik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Ravni poveznik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Rezervirano mjesto datuma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548D18F-9054-40A7-BD5B-3F03A87D0F92}" type="datetimeFigureOut">
              <a:rPr lang="hr-HR" smtClean="0"/>
              <a:pPr/>
              <a:t>24.3.2015</a:t>
            </a:fld>
            <a:endParaRPr lang="hr-HR"/>
          </a:p>
        </p:txBody>
      </p:sp>
      <p:sp>
        <p:nvSpPr>
          <p:cNvPr id="18" name="Rezervirano mjesto broja slajda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229F8E5-BFB5-4A75-9200-C3ED8C642025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1" name="Rezervirano mjesto podnožja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avni poveznik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Rezervirano mjesto naslova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13" name="Rezervirano mjesto teksta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  <p:sp>
        <p:nvSpPr>
          <p:cNvPr id="14" name="Rezervirano mjesto datuma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548D18F-9054-40A7-BD5B-3F03A87D0F92}" type="datetimeFigureOut">
              <a:rPr lang="hr-HR" smtClean="0"/>
              <a:pPr/>
              <a:t>24.3.2015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hr-HR"/>
          </a:p>
        </p:txBody>
      </p:sp>
      <p:sp>
        <p:nvSpPr>
          <p:cNvPr id="7" name="Ravni poveznik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Ravni poveznik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Pravokutni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avni poveznik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Rezervirano mjesto broja slajda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229F8E5-BFB5-4A75-9200-C3ED8C642025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kutnik 3"/>
          <p:cNvSpPr/>
          <p:nvPr/>
        </p:nvSpPr>
        <p:spPr>
          <a:xfrm>
            <a:off x="1494971" y="2060848"/>
            <a:ext cx="6154057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hr-HR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22.Ožujka</a:t>
            </a:r>
            <a:br>
              <a:rPr lang="hr-HR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</a:br>
            <a:r>
              <a:rPr lang="hr-HR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Svjetski dan voda</a:t>
            </a:r>
            <a:endParaRPr lang="hr-HR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12292" name="AutoShape 4" descr="Slikovni rezultat za vod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12294" name="AutoShape 6" descr="Slikovni rezultat za vod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12296" name="AutoShape 8" descr="Slikovni rezultat za vod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12298" name="AutoShape 10" descr="Slikovni rezultat za vod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pic>
        <p:nvPicPr>
          <p:cNvPr id="12300" name="Picture 12" descr="Slikovni rezultat za vod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0152" y="188640"/>
            <a:ext cx="2762250" cy="1873375"/>
          </a:xfrm>
          <a:prstGeom prst="rect">
            <a:avLst/>
          </a:prstGeom>
          <a:noFill/>
        </p:spPr>
      </p:pic>
      <p:pic>
        <p:nvPicPr>
          <p:cNvPr id="12302" name="Picture 14" descr="Slikovni rezultat za vod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36096" y="4653136"/>
            <a:ext cx="3168352" cy="194975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3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3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3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afikon 1"/>
          <p:cNvGraphicFramePr/>
          <p:nvPr/>
        </p:nvGraphicFramePr>
        <p:xfrm>
          <a:off x="467544" y="404664"/>
          <a:ext cx="8064896" cy="58326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afikon 1"/>
          <p:cNvGraphicFramePr/>
          <p:nvPr/>
        </p:nvGraphicFramePr>
        <p:xfrm>
          <a:off x="611560" y="476672"/>
          <a:ext cx="8064896" cy="57606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afikon 1"/>
          <p:cNvGraphicFramePr/>
          <p:nvPr/>
        </p:nvGraphicFramePr>
        <p:xfrm>
          <a:off x="467544" y="332656"/>
          <a:ext cx="8352928" cy="59766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pPr algn="just">
              <a:lnSpc>
                <a:spcPct val="170000"/>
              </a:lnSpc>
            </a:pPr>
            <a:r>
              <a:rPr lang="hr-HR" sz="3000" b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ahoma" pitchFamily="34" charset="0"/>
              </a:rPr>
              <a:t>suvremeni čovjek za osobne potrebe dnevno troši oko 200 l vode</a:t>
            </a:r>
          </a:p>
          <a:p>
            <a:pPr algn="just">
              <a:lnSpc>
                <a:spcPct val="170000"/>
              </a:lnSpc>
            </a:pPr>
            <a:r>
              <a:rPr lang="hr-HR" sz="3000" b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u zapadnim zemljama obitelji troše preko 1000 l vode dnevno</a:t>
            </a:r>
          </a:p>
          <a:p>
            <a:pPr algn="just">
              <a:lnSpc>
                <a:spcPct val="170000"/>
              </a:lnSpc>
              <a:defRPr/>
            </a:pPr>
            <a:r>
              <a:rPr lang="hr-HR" sz="3000" b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bi </a:t>
            </a:r>
            <a:r>
              <a:rPr lang="hr-HR" sz="3000" b="1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samo 1/15 sredstava koja se ulažu godišnje za naoružanje ili 1/3 novca </a:t>
            </a:r>
            <a:r>
              <a:rPr lang="hr-HR" sz="3000" b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potrošenog  na </a:t>
            </a:r>
            <a:r>
              <a:rPr lang="hr-HR" sz="3000" b="1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cigarete bilo dovoljno da svi ljudi na svijetu imaju dovoljno vode</a:t>
            </a:r>
          </a:p>
          <a:p>
            <a:pPr algn="just">
              <a:lnSpc>
                <a:spcPct val="170000"/>
              </a:lnSpc>
            </a:pPr>
            <a:r>
              <a:rPr lang="hr-HR" sz="3000" b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samo kroz jednu slavinu s neispravnom gumicom godišnje iscuri oko 40 000 l vode</a:t>
            </a:r>
          </a:p>
          <a:p>
            <a:endParaRPr lang="hr-HR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Pravokutnik 3"/>
          <p:cNvSpPr/>
          <p:nvPr/>
        </p:nvSpPr>
        <p:spPr>
          <a:xfrm>
            <a:off x="2411760" y="404664"/>
            <a:ext cx="410445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r-HR" sz="40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Znate li  da</a:t>
            </a:r>
            <a:r>
              <a:rPr lang="hr-HR" sz="54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…</a:t>
            </a:r>
            <a:endParaRPr lang="hr-HR" sz="54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>
          <a:xfrm>
            <a:off x="539552" y="1412776"/>
            <a:ext cx="7704856" cy="4968552"/>
          </a:xfrm>
        </p:spPr>
        <p:txBody>
          <a:bodyPr>
            <a:normAutofit fontScale="77500" lnSpcReduction="20000"/>
          </a:bodyPr>
          <a:lstStyle/>
          <a:p>
            <a:pPr algn="just">
              <a:lnSpc>
                <a:spcPct val="150000"/>
              </a:lnSpc>
            </a:pPr>
            <a:r>
              <a:rPr lang="hr-HR" sz="2800" b="1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Prosječno korištenje vode razlikuje se od zemlje do zemlje. Primjerice, stanovnici SAD-a su najveći konzumenti vode. Pogledajmo donje brojke koje prikazuju koliko koja zemlja troši vode po stanovniku na godinu, uključivši vodu za osobnu </a:t>
            </a:r>
            <a:r>
              <a:rPr lang="hr-HR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higijenu i </a:t>
            </a:r>
            <a:r>
              <a:rPr lang="hr-HR" sz="2800" b="1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općenitu </a:t>
            </a:r>
            <a:r>
              <a:rPr lang="hr-HR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upotrebu </a:t>
            </a:r>
            <a:endParaRPr lang="hr-HR" sz="2800" b="1" dirty="0" smtClean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>
              <a:lnSpc>
                <a:spcPct val="150000"/>
              </a:lnSpc>
              <a:buNone/>
            </a:pPr>
            <a:endParaRPr lang="hr-HR" sz="2800" b="1" dirty="0" smtClean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>
              <a:lnSpc>
                <a:spcPct val="150000"/>
              </a:lnSpc>
            </a:pPr>
            <a:r>
              <a:rPr lang="hr-HR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Voda </a:t>
            </a:r>
            <a:r>
              <a:rPr lang="hr-HR" sz="2800" b="1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 često korišteni resurs. Koristi se u poljoprivredi i industriji. </a:t>
            </a:r>
          </a:p>
        </p:txBody>
      </p:sp>
      <p:sp>
        <p:nvSpPr>
          <p:cNvPr id="5" name="Pravokutnik 4"/>
          <p:cNvSpPr/>
          <p:nvPr/>
        </p:nvSpPr>
        <p:spPr>
          <a:xfrm>
            <a:off x="2197059" y="404664"/>
            <a:ext cx="474989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r-HR" sz="40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Korištenje vode</a:t>
            </a:r>
            <a:endParaRPr lang="hr-HR" sz="40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fikon 3"/>
          <p:cNvGraphicFramePr/>
          <p:nvPr/>
        </p:nvGraphicFramePr>
        <p:xfrm>
          <a:off x="683568" y="476672"/>
          <a:ext cx="7920880" cy="57606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afikon 1"/>
          <p:cNvGraphicFramePr/>
          <p:nvPr/>
        </p:nvGraphicFramePr>
        <p:xfrm>
          <a:off x="467544" y="332656"/>
          <a:ext cx="8208912" cy="5688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afikon 1"/>
          <p:cNvGraphicFramePr/>
          <p:nvPr/>
        </p:nvGraphicFramePr>
        <p:xfrm>
          <a:off x="611560" y="548680"/>
          <a:ext cx="8064896" cy="5544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afikon 1"/>
          <p:cNvGraphicFramePr/>
          <p:nvPr/>
        </p:nvGraphicFramePr>
        <p:xfrm>
          <a:off x="323528" y="188640"/>
          <a:ext cx="8496944" cy="61206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afikon 1"/>
          <p:cNvGraphicFramePr/>
          <p:nvPr/>
        </p:nvGraphicFramePr>
        <p:xfrm>
          <a:off x="467544" y="260648"/>
          <a:ext cx="8208912" cy="59766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afikon 1"/>
          <p:cNvGraphicFramePr/>
          <p:nvPr/>
        </p:nvGraphicFramePr>
        <p:xfrm>
          <a:off x="323528" y="332656"/>
          <a:ext cx="8424936" cy="60486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87</TotalTime>
  <Words>243</Words>
  <Application>Microsoft Office PowerPoint</Application>
  <PresentationFormat>Prikaz na zaslonu (4:3)</PresentationFormat>
  <Paragraphs>19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12</vt:i4>
      </vt:variant>
    </vt:vector>
  </HeadingPairs>
  <TitlesOfParts>
    <vt:vector size="13" baseType="lpstr">
      <vt:lpstr>Oriel</vt:lpstr>
      <vt:lpstr>Slajd 1</vt:lpstr>
      <vt:lpstr>Slajd 2</vt:lpstr>
      <vt:lpstr>Slajd 3</vt:lpstr>
      <vt:lpstr>Slajd 4</vt:lpstr>
      <vt:lpstr>Slajd 5</vt:lpstr>
      <vt:lpstr>Slajd 6</vt:lpstr>
      <vt:lpstr>Slajd 7</vt:lpstr>
      <vt:lpstr>Slajd 8</vt:lpstr>
      <vt:lpstr>Slajd 9</vt:lpstr>
      <vt:lpstr>Slajd 10</vt:lpstr>
      <vt:lpstr>Slajd 11</vt:lpstr>
      <vt:lpstr>Slajd 12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Škola</dc:creator>
  <cp:lastModifiedBy>Korisnik</cp:lastModifiedBy>
  <cp:revision>9</cp:revision>
  <dcterms:created xsi:type="dcterms:W3CDTF">2015-03-19T13:15:27Z</dcterms:created>
  <dcterms:modified xsi:type="dcterms:W3CDTF">2015-03-24T15:14:27Z</dcterms:modified>
</cp:coreProperties>
</file>