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78" autoAdjust="0"/>
    <p:restoredTop sz="94660"/>
  </p:normalViewPr>
  <p:slideViewPr>
    <p:cSldViewPr>
      <p:cViewPr varScale="1">
        <p:scale>
          <a:sx n="104" d="100"/>
          <a:sy n="104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75"/>
      <c:perspective val="30"/>
    </c:view3D>
    <c:sideWall>
      <c:spPr>
        <a:noFill/>
      </c:spPr>
    </c:sideWall>
    <c:backWall>
      <c:spPr>
        <a:noFill/>
      </c:spPr>
    </c:backWall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Stupac1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>
                    <a:latin typeface="Agency FB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List1!$A$2:$A$6</c:f>
              <c:strCache>
                <c:ptCount val="5"/>
                <c:pt idx="0">
                  <c:v>negazirani sok</c:v>
                </c:pt>
                <c:pt idx="1">
                  <c:v>gazirani sok / gazirani napitak / kolu</c:v>
                </c:pt>
                <c:pt idx="2">
                  <c:v>vodu</c:v>
                </c:pt>
                <c:pt idx="3">
                  <c:v>vodom razrijeđeni voćni sirup / cedevitu</c:v>
                </c:pt>
                <c:pt idx="4">
                  <c:v>nešto drugo</c:v>
                </c:pt>
              </c:strCache>
            </c:strRef>
          </c:cat>
          <c:val>
            <c:numRef>
              <c:f>List1!$B$2:$B$6</c:f>
              <c:numCache>
                <c:formatCode>0%</c:formatCode>
                <c:ptCount val="5"/>
                <c:pt idx="0" formatCode="0.00%">
                  <c:v>5.5000000000000007E-2</c:v>
                </c:pt>
                <c:pt idx="1">
                  <c:v>0.12000000000000001</c:v>
                </c:pt>
                <c:pt idx="2" formatCode="0.00%">
                  <c:v>0.71500000000000008</c:v>
                </c:pt>
                <c:pt idx="3" formatCode="0.00%">
                  <c:v>6.0000000000000012E-2</c:v>
                </c:pt>
                <c:pt idx="4" formatCode="0.00%">
                  <c:v>5.000000000000001E-2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600" b="0">
              <a:latin typeface="+mj-lt"/>
            </a:defRPr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400" b="1">
                    <a:latin typeface="Agency FB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voda iz slavine</c:v>
                </c:pt>
                <c:pt idx="1">
                  <c:v>negazirana kupovna voda iz boce</c:v>
                </c:pt>
                <c:pt idx="2">
                  <c:v>gazirana kupovna voda iz slavine</c:v>
                </c:pt>
                <c:pt idx="3">
                  <c:v>nikakva, nikada ne pijem običnu vodu</c:v>
                </c:pt>
              </c:strCache>
            </c:strRef>
          </c:cat>
          <c:val>
            <c:numRef>
              <c:f>List1!$B$2:$B$5</c:f>
              <c:numCache>
                <c:formatCode>0%</c:formatCode>
                <c:ptCount val="4"/>
                <c:pt idx="0">
                  <c:v>0.85000000000000009</c:v>
                </c:pt>
                <c:pt idx="1">
                  <c:v>8.0000000000000016E-2</c:v>
                </c:pt>
                <c:pt idx="2" formatCode="0.00%">
                  <c:v>3.500000000000001E-2</c:v>
                </c:pt>
                <c:pt idx="3" formatCode="0.00%">
                  <c:v>3.0000000000000002E-2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6628621075143379"/>
          <c:y val="0.14543935631806013"/>
          <c:w val="0.32136811023622047"/>
          <c:h val="0.61371615581394634"/>
        </c:manualLayout>
      </c:layout>
      <c:txPr>
        <a:bodyPr/>
        <a:lstStyle/>
        <a:p>
          <a:pPr>
            <a:defRPr sz="1600" b="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latin typeface="Agency FB" pitchFamily="34" charset="0"/>
                    </a:defRPr>
                  </a:pPr>
                  <a:endParaRPr lang="sr-Latn-CS"/>
                </a:p>
              </c:txPr>
            </c:dLbl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dvije</c:v>
                </c:pt>
                <c:pt idx="1">
                  <c:v>tri</c:v>
                </c:pt>
                <c:pt idx="2">
                  <c:v>četiri</c:v>
                </c:pt>
                <c:pt idx="3">
                  <c:v>pet ili više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0.18600000000000003</c:v>
                </c:pt>
                <c:pt idx="1">
                  <c:v>0.25600000000000001</c:v>
                </c:pt>
                <c:pt idx="2">
                  <c:v>0.18100000000000002</c:v>
                </c:pt>
                <c:pt idx="3">
                  <c:v>0.37700000000000006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71959268980266344"/>
          <c:y val="0.16112486141067914"/>
          <c:w val="0.18472829785165742"/>
          <c:h val="0.37469868284355901"/>
        </c:manualLayout>
      </c:layout>
      <c:txPr>
        <a:bodyPr/>
        <a:lstStyle/>
        <a:p>
          <a:pPr>
            <a:defRPr sz="18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 </a:t>
            </a:r>
            <a:endParaRPr lang="en-US" dirty="0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>
                    <a:latin typeface="Agency FB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 da, uvijek dobro zatvorim slavinu</c:v>
                </c:pt>
                <c:pt idx="1">
                  <c:v> pazim, ali se ponekad dogodi da je potpuno ne zatvorim</c:v>
                </c:pt>
                <c:pt idx="2">
                  <c:v> ne pazim</c:v>
                </c:pt>
                <c:pt idx="3">
                  <c:v> ne mogu se sjetiti 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0.72500000000000009</c:v>
                </c:pt>
                <c:pt idx="1">
                  <c:v>0.18500000000000003</c:v>
                </c:pt>
                <c:pt idx="2">
                  <c:v>4.5000000000000005E-2</c:v>
                </c:pt>
                <c:pt idx="3">
                  <c:v>4.5000000000000005E-2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5586419753086422"/>
          <c:y val="9.345593268348254E-2"/>
          <c:w val="0.33796296296296297"/>
          <c:h val="0.88690183435035463"/>
        </c:manualLayout>
      </c:layout>
      <c:txPr>
        <a:bodyPr/>
        <a:lstStyle/>
        <a:p>
          <a:pPr>
            <a:defRPr sz="16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 </a:t>
            </a:r>
            <a:endParaRPr lang="en-US" dirty="0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>
                    <a:latin typeface="Agency FB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 uvijek kupanjem u kadi napunjenoj vodom         </c:v>
                </c:pt>
                <c:pt idx="1">
                  <c:v> uvijek tuširanjem</c:v>
                </c:pt>
                <c:pt idx="2">
                  <c:v> uglavnom tuširanjem, tek ponekad kupanjem u kadi  </c:v>
                </c:pt>
                <c:pt idx="3">
                  <c:v> podjednako  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0.10100000000000002</c:v>
                </c:pt>
                <c:pt idx="1">
                  <c:v>0.6110000000000001</c:v>
                </c:pt>
                <c:pt idx="2">
                  <c:v>0.252</c:v>
                </c:pt>
                <c:pt idx="3">
                  <c:v>3.5999999999999997E-2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  <c:txPr>
        <a:bodyPr/>
        <a:lstStyle/>
        <a:p>
          <a:pPr>
            <a:defRPr sz="16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>
                    <a:latin typeface="Agency FB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 uvijek zatvorim slavinu </c:v>
                </c:pt>
                <c:pt idx="1">
                  <c:v>ostavim je otvorenu </c:v>
                </c:pt>
                <c:pt idx="2">
                  <c:v>ostavim je otvorenu, ali ˝smanjim vodu˝</c:v>
                </c:pt>
                <c:pt idx="3">
                  <c:v> ne mogu se sjetiti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0.64700000000000013</c:v>
                </c:pt>
                <c:pt idx="1">
                  <c:v>0.18900000000000003</c:v>
                </c:pt>
                <c:pt idx="2">
                  <c:v>0.126</c:v>
                </c:pt>
                <c:pt idx="3">
                  <c:v>3.500000000000001E-2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dLbl>
              <c:idx val="3"/>
              <c:spPr/>
              <c:txPr>
                <a:bodyPr/>
                <a:lstStyle/>
                <a:p>
                  <a:pPr>
                    <a:defRPr b="1">
                      <a:latin typeface="Agency FB" pitchFamily="34" charset="0"/>
                    </a:defRPr>
                  </a:pPr>
                  <a:endParaRPr lang="sr-Latn-CS"/>
                </a:p>
              </c:txPr>
            </c:dLbl>
            <c:txPr>
              <a:bodyPr/>
              <a:lstStyle/>
              <a:p>
                <a:pPr>
                  <a:defRPr>
                    <a:latin typeface="Agency FB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između 0,5  i 1 litre</c:v>
                </c:pt>
                <c:pt idx="1">
                  <c:v>između 1 i 1,5 litre</c:v>
                </c:pt>
                <c:pt idx="2">
                  <c:v>između 1,5 i 2 litre </c:v>
                </c:pt>
                <c:pt idx="3">
                  <c:v>više od 2 litre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0.111</c:v>
                </c:pt>
                <c:pt idx="1">
                  <c:v>0.32200000000000006</c:v>
                </c:pt>
                <c:pt idx="2">
                  <c:v>0.31100000000000005</c:v>
                </c:pt>
                <c:pt idx="3">
                  <c:v>0.25600000000000001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 </a:t>
            </a:r>
            <a:endParaRPr lang="en-US" dirty="0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1200" b="1">
                    <a:latin typeface="Agency FB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 često, gotovo uvijek </c:v>
                </c:pt>
                <c:pt idx="1">
                  <c:v> ne, nikada</c:v>
                </c:pt>
                <c:pt idx="2">
                  <c:v> ponekad da, ponekad ne</c:v>
                </c:pt>
                <c:pt idx="3">
                  <c:v> uopće me nije briga za to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0.51800000000000002</c:v>
                </c:pt>
                <c:pt idx="1">
                  <c:v>4.0000000000000008E-2</c:v>
                </c:pt>
                <c:pt idx="2">
                  <c:v>0.37700000000000006</c:v>
                </c:pt>
                <c:pt idx="3">
                  <c:v>6.5000000000000002E-2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r-HR"/>
  <c:chart>
    <c:title>
      <c:tx>
        <c:rich>
          <a:bodyPr/>
          <a:lstStyle/>
          <a:p>
            <a:pPr>
              <a:defRPr/>
            </a:pPr>
            <a:r>
              <a:rPr lang="hr-HR" dirty="0" smtClean="0"/>
              <a:t> </a:t>
            </a:r>
            <a:endParaRPr lang="en-US" dirty="0"/>
          </a:p>
        </c:rich>
      </c:tx>
      <c:layout/>
    </c:title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List1!$B$1</c:f>
              <c:strCache>
                <c:ptCount val="1"/>
                <c:pt idx="0">
                  <c:v>Prodaja</c:v>
                </c:pt>
              </c:strCache>
            </c:strRef>
          </c:tx>
          <c:explosion val="25"/>
          <c:dLbls>
            <c:txPr>
              <a:bodyPr/>
              <a:lstStyle/>
              <a:p>
                <a:pPr>
                  <a:defRPr sz="900" b="1">
                    <a:latin typeface="Agency FB" pitchFamily="34" charset="0"/>
                  </a:defRPr>
                </a:pPr>
                <a:endParaRPr lang="sr-Latn-CS"/>
              </a:p>
            </c:txPr>
            <c:showPercent val="1"/>
            <c:showLeaderLines val="1"/>
          </c:dLbls>
          <c:cat>
            <c:strRef>
              <c:f>List1!$A$2:$A$5</c:f>
              <c:strCache>
                <c:ptCount val="4"/>
                <c:pt idx="0">
                  <c:v> da, zbog očuvanje prirode, pitke vode nema beskrajno mnogo na Zemlji</c:v>
                </c:pt>
                <c:pt idx="1">
                  <c:v> da, zbog novca ( manjeg računa za vodu)</c:v>
                </c:pt>
                <c:pt idx="2">
                  <c:v> ne mislim da treba voditi brigu o tome, vode ima dovoljno i sama se obnavlja  </c:v>
                </c:pt>
                <c:pt idx="3">
                  <c:v> ne znam/nemam mišljenje o tome  </c:v>
                </c:pt>
              </c:strCache>
            </c:strRef>
          </c:cat>
          <c:val>
            <c:numRef>
              <c:f>List1!$B$2:$B$5</c:f>
              <c:numCache>
                <c:formatCode>0.00%</c:formatCode>
                <c:ptCount val="4"/>
                <c:pt idx="0">
                  <c:v>0.75500000000000012</c:v>
                </c:pt>
                <c:pt idx="1">
                  <c:v>0.125</c:v>
                </c:pt>
                <c:pt idx="2">
                  <c:v>3.500000000000001E-2</c:v>
                </c:pt>
                <c:pt idx="3">
                  <c:v>8.5000000000000006E-2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>
        <c:manualLayout>
          <c:xMode val="edge"/>
          <c:yMode val="edge"/>
          <c:x val="0.62191358024691357"/>
          <c:y val="6.3097524901888261E-2"/>
          <c:w val="0.33796296296296297"/>
          <c:h val="0.78455895122407127"/>
        </c:manualLayout>
      </c:layout>
      <c:txPr>
        <a:bodyPr/>
        <a:lstStyle/>
        <a:p>
          <a:pPr>
            <a:defRPr sz="1400"/>
          </a:pPr>
          <a:endParaRPr lang="sr-Latn-CS"/>
        </a:p>
      </c:txPr>
    </c:legend>
    <c:plotVisOnly val="1"/>
  </c:chart>
  <c:txPr>
    <a:bodyPr/>
    <a:lstStyle/>
    <a:p>
      <a:pPr>
        <a:defRPr sz="1800"/>
      </a:pPr>
      <a:endParaRPr lang="sr-Latn-CS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0.36875</cdr:x>
      <cdr:y>0.31901</cdr:y>
    </cdr:from>
    <cdr:to>
      <cdr:x>0.47986</cdr:x>
      <cdr:y>0.52104</cdr:y>
    </cdr:to>
    <cdr:sp macro="" textlink="">
      <cdr:nvSpPr>
        <cdr:cNvPr id="2" name="TekstniOkvir 1"/>
        <cdr:cNvSpPr txBox="1"/>
      </cdr:nvSpPr>
      <cdr:spPr>
        <a:xfrm xmlns:a="http://schemas.openxmlformats.org/drawingml/2006/main">
          <a:off x="3034680" y="1443806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hr-HR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92234CF-DDE1-4259-B08B-B909C0E41E95}" type="datetimeFigureOut">
              <a:rPr lang="hr-HR" smtClean="0"/>
              <a:pPr/>
              <a:t>24.3.2015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1C53EE-6E22-4145-AE19-AC5D899D29F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obrec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32"/>
            <a:ext cx="2764732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avokutnik 5"/>
          <p:cNvSpPr/>
          <p:nvPr/>
        </p:nvSpPr>
        <p:spPr>
          <a:xfrm>
            <a:off x="827584" y="2780928"/>
            <a:ext cx="741682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hr-HR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ANKETNO ISTRAŽIVANJE </a:t>
            </a:r>
            <a:r>
              <a:rPr lang="hr-HR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POVODOM </a:t>
            </a:r>
          </a:p>
          <a:p>
            <a:pPr algn="ctr"/>
            <a:r>
              <a:rPr lang="hr-HR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22.OŽUJKA </a:t>
            </a:r>
            <a:r>
              <a:rPr lang="hr-HR" sz="36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- SVJETSKOG DANA </a:t>
            </a:r>
            <a:r>
              <a:rPr lang="hr-HR" sz="36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gency FB" pitchFamily="34" charset="0"/>
              </a:rPr>
              <a:t>VODA</a:t>
            </a:r>
            <a:endParaRPr lang="hr-HR" sz="36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Slika 7" descr="preuzmi (5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12160" y="116632"/>
            <a:ext cx="2713856" cy="2066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hr-HR" sz="2000" dirty="0" smtClean="0"/>
              <a:t>Koliko otprilike tekućine dnevno uneseš u svoje tijelo pijenjem (pokušaj zbrojiti sve što popiješ tijekom jednoga dana)?</a:t>
            </a:r>
            <a:endParaRPr lang="hr-HR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67544" y="1412776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r-HR" sz="2000" dirty="0" smtClean="0"/>
              <a:t>Vodiš li brigu o štednji i izbjegavanju nepotrebnog trošenja vode kod svojih uobičajenih dnevnih aktivnosti</a:t>
            </a:r>
            <a:br>
              <a:rPr lang="hr-HR" sz="2000" dirty="0" smtClean="0"/>
            </a:br>
            <a:r>
              <a:rPr lang="hr-HR" sz="2000" dirty="0" smtClean="0"/>
              <a:t>    (higijena, pranje i </a:t>
            </a:r>
            <a:r>
              <a:rPr lang="hr-HR" sz="2000" dirty="0" err="1" smtClean="0"/>
              <a:t>sl</a:t>
            </a:r>
            <a:r>
              <a:rPr lang="hr-HR" sz="2000" dirty="0" smtClean="0"/>
              <a:t>.)?</a:t>
            </a:r>
            <a:endParaRPr lang="hr-HR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hr-HR" sz="2800" dirty="0" smtClean="0"/>
              <a:t>Misliš li da bi trebalo paziti na potrošnju pitke vode u kućanstvu i zašto?</a:t>
            </a:r>
            <a:endParaRPr lang="hr-HR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hr-HR" sz="2400" dirty="0" smtClean="0">
                <a:latin typeface="+mj-lt"/>
              </a:rPr>
              <a:t>je </a:t>
            </a:r>
            <a:r>
              <a:rPr lang="hr-HR" sz="2400" dirty="0" smtClean="0">
                <a:latin typeface="+mj-lt"/>
              </a:rPr>
              <a:t>najrasprostranjenija </a:t>
            </a:r>
            <a:r>
              <a:rPr lang="hr-HR" sz="2400" dirty="0" smtClean="0">
                <a:latin typeface="+mj-lt"/>
              </a:rPr>
              <a:t>tekućina na</a:t>
            </a:r>
            <a:r>
              <a:rPr lang="hr-HR" sz="2400" dirty="0" smtClean="0">
                <a:latin typeface="+mj-lt"/>
              </a:rPr>
              <a:t> Zemlji i najvažnije (polarno) otapalo </a:t>
            </a:r>
            <a:r>
              <a:rPr lang="hr-HR" sz="2400" dirty="0" smtClean="0">
                <a:latin typeface="+mj-lt"/>
              </a:rPr>
              <a:t>koje </a:t>
            </a:r>
            <a:r>
              <a:rPr lang="hr-HR" sz="2400" dirty="0" smtClean="0">
                <a:latin typeface="+mj-lt"/>
              </a:rPr>
              <a:t>otapa </a:t>
            </a:r>
            <a:r>
              <a:rPr lang="hr-HR" sz="2400" dirty="0" smtClean="0">
                <a:latin typeface="+mj-lt"/>
              </a:rPr>
              <a:t>tekućine, </a:t>
            </a:r>
            <a:r>
              <a:rPr lang="hr-HR" sz="2400" dirty="0" smtClean="0">
                <a:latin typeface="+mj-lt"/>
              </a:rPr>
              <a:t>plinove i mnogobrojne </a:t>
            </a:r>
            <a:r>
              <a:rPr lang="hr-HR" sz="2400" dirty="0" smtClean="0">
                <a:latin typeface="+mj-lt"/>
              </a:rPr>
              <a:t>tvari</a:t>
            </a:r>
          </a:p>
          <a:p>
            <a:pPr algn="just">
              <a:lnSpc>
                <a:spcPct val="170000"/>
              </a:lnSpc>
              <a:buNone/>
            </a:pPr>
            <a:endParaRPr lang="hr-HR" sz="2400" dirty="0" smtClean="0">
              <a:latin typeface="+mj-lt"/>
            </a:endParaRPr>
          </a:p>
          <a:p>
            <a:pPr algn="just">
              <a:lnSpc>
                <a:spcPct val="170000"/>
              </a:lnSpc>
            </a:pPr>
            <a:r>
              <a:rPr lang="hr-HR" sz="2400" dirty="0" smtClean="0">
                <a:latin typeface="+mj-lt"/>
              </a:rPr>
              <a:t>zbog </a:t>
            </a:r>
            <a:r>
              <a:rPr lang="hr-HR" sz="2400" dirty="0" smtClean="0">
                <a:latin typeface="+mj-lt"/>
              </a:rPr>
              <a:t>polarnosti posjeduje izvrstan kapacitet da otapa različite vrste </a:t>
            </a:r>
            <a:r>
              <a:rPr lang="hr-HR" sz="2400" dirty="0" smtClean="0">
                <a:latin typeface="+mj-lt"/>
              </a:rPr>
              <a:t>tvari</a:t>
            </a:r>
            <a:endParaRPr lang="hr-HR" sz="2400" dirty="0" smtClean="0">
              <a:latin typeface="+mj-lt"/>
            </a:endParaRPr>
          </a:p>
          <a:p>
            <a:pPr algn="just">
              <a:lnSpc>
                <a:spcPct val="170000"/>
              </a:lnSpc>
              <a:buNone/>
            </a:pPr>
            <a:endParaRPr lang="hr-HR" sz="2400" dirty="0" smtClean="0">
              <a:latin typeface="+mj-lt"/>
            </a:endParaRPr>
          </a:p>
          <a:p>
            <a:pPr algn="just">
              <a:lnSpc>
                <a:spcPct val="170000"/>
              </a:lnSpc>
            </a:pPr>
            <a:r>
              <a:rPr lang="hr-HR" sz="2400" dirty="0" smtClean="0">
                <a:latin typeface="+mj-lt"/>
              </a:rPr>
              <a:t>bitan je </a:t>
            </a:r>
            <a:r>
              <a:rPr lang="hr-HR" sz="2400" dirty="0" smtClean="0">
                <a:latin typeface="+mj-lt"/>
              </a:rPr>
              <a:t>sastojak živih organizama (maseni udio vode do 90%) i nužna je za život svih živih </a:t>
            </a:r>
            <a:r>
              <a:rPr lang="hr-HR" sz="2400" dirty="0" smtClean="0">
                <a:latin typeface="+mj-lt"/>
              </a:rPr>
              <a:t>organizama</a:t>
            </a:r>
            <a:endParaRPr lang="hr-HR" sz="2400" dirty="0" smtClean="0">
              <a:latin typeface="+mj-lt"/>
            </a:endParaRPr>
          </a:p>
          <a:p>
            <a:pPr algn="just">
              <a:lnSpc>
                <a:spcPct val="170000"/>
              </a:lnSpc>
              <a:buNone/>
            </a:pPr>
            <a:endParaRPr lang="hr-HR" sz="2400" dirty="0" smtClean="0">
              <a:latin typeface="+mj-lt"/>
            </a:endParaRPr>
          </a:p>
          <a:p>
            <a:pPr algn="just">
              <a:lnSpc>
                <a:spcPct val="170000"/>
              </a:lnSpc>
            </a:pPr>
            <a:r>
              <a:rPr lang="hr-HR" sz="2400" dirty="0" smtClean="0">
                <a:latin typeface="+mj-lt"/>
              </a:rPr>
              <a:t>z</a:t>
            </a:r>
            <a:r>
              <a:rPr lang="hr-HR" sz="2400" dirty="0" smtClean="0">
                <a:latin typeface="+mj-lt"/>
              </a:rPr>
              <a:t>nanstvenici </a:t>
            </a:r>
            <a:r>
              <a:rPr lang="hr-HR" sz="2400" dirty="0" smtClean="0">
                <a:latin typeface="+mj-lt"/>
              </a:rPr>
              <a:t>tvrde da se živa bića najvećim dijelom sastoje od vode i da ona čini tri četvrtine (više od dvije trećine) ukupne površine </a:t>
            </a:r>
            <a:r>
              <a:rPr lang="hr-HR" sz="2400" dirty="0" smtClean="0">
                <a:latin typeface="+mj-lt"/>
              </a:rPr>
              <a:t>Zemlje</a:t>
            </a:r>
          </a:p>
          <a:p>
            <a:pPr algn="just">
              <a:lnSpc>
                <a:spcPct val="170000"/>
              </a:lnSpc>
            </a:pPr>
            <a:r>
              <a:rPr lang="hr-HR" sz="2400" dirty="0" smtClean="0">
                <a:latin typeface="+mj-lt"/>
              </a:rPr>
              <a:t>n</a:t>
            </a:r>
            <a:r>
              <a:rPr lang="hr-HR" sz="2400" dirty="0" smtClean="0">
                <a:latin typeface="+mj-lt"/>
              </a:rPr>
              <a:t>a </a:t>
            </a:r>
            <a:r>
              <a:rPr lang="hr-HR" sz="2400" dirty="0" smtClean="0">
                <a:latin typeface="+mj-lt"/>
              </a:rPr>
              <a:t>snimkama Zemlje iz Svemira može se uočiti da je velik dio Zemljine površine pokriven vodom, oko 70%.</a:t>
            </a:r>
          </a:p>
          <a:p>
            <a:pPr>
              <a:buNone/>
            </a:pP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latin typeface="Bernard MT Condensed" pitchFamily="18" charset="0"/>
              </a:rPr>
              <a:t>Voda</a:t>
            </a:r>
            <a:r>
              <a:rPr lang="hr-HR" dirty="0" smtClean="0"/>
              <a:t> </a:t>
            </a:r>
            <a:endParaRPr lang="hr-H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 smtClean="0"/>
              <a:t> </a:t>
            </a:r>
            <a:endParaRPr lang="hr-HR" dirty="0" smtClean="0"/>
          </a:p>
          <a:p>
            <a:pPr algn="just"/>
            <a:r>
              <a:rPr lang="hr-HR" sz="2400" dirty="0" smtClean="0">
                <a:latin typeface="+mj-lt"/>
              </a:rPr>
              <a:t>Anketno istraživanje su proveli učenici 7.a razreda dana 13. ožujka 2015.g., a anketirani su svi učenici od III. do VIII. razreda naše škole koji su toga dana bili na nastavi – ukupno 201 učenik. Anketa je bila anonimna, što u pravilu uglavnom jamči znatnu ˝iskrenost˝ odgovora. Obradili smo, kako to sociolozi kažu "potpuni uzorak", nakon čega je slijedila obrada i tabeliranje dobivenih podataka. A evo i rezultata …</a:t>
            </a:r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 smtClean="0">
                <a:latin typeface="Bernard MT Condensed" pitchFamily="18" charset="0"/>
              </a:rPr>
              <a:t>Anketa - Svjetski </a:t>
            </a:r>
            <a:r>
              <a:rPr lang="hr-HR" sz="4400" dirty="0" smtClean="0">
                <a:latin typeface="Bernard MT Condensed" pitchFamily="18" charset="0"/>
              </a:rPr>
              <a:t>dan voda</a:t>
            </a:r>
            <a:endParaRPr lang="hr-HR" sz="4400" dirty="0">
              <a:latin typeface="Bernard MT Condensed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323528" y="134076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r-HR" dirty="0" smtClean="0"/>
              <a:t>Kada ožedniš, najradije piješ:</a:t>
            </a:r>
            <a:br>
              <a:rPr lang="hr-HR" dirty="0" smtClean="0"/>
            </a:br>
            <a:endParaRPr lang="hr-HR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3600" dirty="0" smtClean="0"/>
              <a:t>Kada piješ vodu, onda je to obično:</a:t>
            </a:r>
            <a:endParaRPr lang="hr-HR" sz="36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Rezervirano mjesto sadržaja 6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r-HR" sz="3200" dirty="0" smtClean="0"/>
              <a:t>Pokušaj izbrojiti koliko slavina imaš u kućanstvu:</a:t>
            </a:r>
            <a:endParaRPr lang="hr-HR" sz="3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2"/>
          <p:cNvSpPr>
            <a:spLocks noGrp="1"/>
          </p:cNvSpPr>
          <p:nvPr>
            <p:ph type="title"/>
          </p:nvPr>
        </p:nvSpPr>
        <p:spPr>
          <a:xfrm>
            <a:off x="395536" y="908720"/>
            <a:ext cx="8229600" cy="114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hr-HR" sz="2800" dirty="0" smtClean="0"/>
              <a:t>Kod zatvaranja slavine u kuhinji ili kupatilu/WC-u, paziš li da slavinu potpuno zatvoriš, da voda ne curi?</a:t>
            </a:r>
            <a:br>
              <a:rPr lang="hr-HR" sz="2800" dirty="0" smtClean="0"/>
            </a:br>
            <a:endParaRPr lang="hr-HR" sz="2800" dirty="0"/>
          </a:p>
        </p:txBody>
      </p:sp>
      <p:graphicFrame>
        <p:nvGraphicFramePr>
          <p:cNvPr id="6" name="Rezervirano mjesto sadržaja 5"/>
          <p:cNvGraphicFramePr>
            <a:graphicFrameLocks noGrp="1"/>
          </p:cNvGraphicFramePr>
          <p:nvPr>
            <p:ph idx="1"/>
          </p:nvPr>
        </p:nvGraphicFramePr>
        <p:xfrm>
          <a:off x="467544" y="1844824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800" dirty="0" smtClean="0"/>
              <a:t>Održavaš li osobnu higijenu tijela kupanjem u kadi napunjenoj vodom ili tuširanjem?</a:t>
            </a:r>
            <a:endParaRPr lang="hr-HR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2400" dirty="0" smtClean="0"/>
              <a:t>Pri pranju zubi, ostaviš li otvorenu slavinu dok četkicom četkaš zube, prije ispiranja usta?</a:t>
            </a:r>
            <a:endParaRPr lang="hr-HR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</TotalTime>
  <Words>142</Words>
  <Application>Microsoft Office PowerPoint</Application>
  <PresentationFormat>Prikaz na zaslonu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3" baseType="lpstr">
      <vt:lpstr>Gomilanje</vt:lpstr>
      <vt:lpstr>Slajd 1</vt:lpstr>
      <vt:lpstr>Voda </vt:lpstr>
      <vt:lpstr>Anketa - Svjetski dan voda</vt:lpstr>
      <vt:lpstr>Kada ožedniš, najradije piješ: </vt:lpstr>
      <vt:lpstr>Kada piješ vodu, onda je to obično:</vt:lpstr>
      <vt:lpstr>Pokušaj izbrojiti koliko slavina imaš u kućanstvu:</vt:lpstr>
      <vt:lpstr>Kod zatvaranja slavine u kuhinji ili kupatilu/WC-u, paziš li da slavinu potpuno zatvoriš, da voda ne curi? </vt:lpstr>
      <vt:lpstr>Održavaš li osobnu higijenu tijela kupanjem u kadi napunjenoj vodom ili tuširanjem?</vt:lpstr>
      <vt:lpstr>Pri pranju zubi, ostaviš li otvorenu slavinu dok četkicom četkaš zube, prije ispiranja usta?</vt:lpstr>
      <vt:lpstr>Koliko otprilike tekućine dnevno uneseš u svoje tijelo pijenjem (pokušaj zbrojiti sve što popiješ tijekom jednoga dana)?</vt:lpstr>
      <vt:lpstr>Vodiš li brigu o štednji i izbjegavanju nepotrebnog trošenja vode kod svojih uobičajenih dnevnih aktivnosti     (higijena, pranje i sl.)?</vt:lpstr>
      <vt:lpstr>Misliš li da bi trebalo paziti na potrošnju pitke vode u kućanstvu i zašto?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Skola</dc:creator>
  <cp:lastModifiedBy>Korisnik</cp:lastModifiedBy>
  <cp:revision>8</cp:revision>
  <dcterms:created xsi:type="dcterms:W3CDTF">2015-03-19T13:17:33Z</dcterms:created>
  <dcterms:modified xsi:type="dcterms:W3CDTF">2015-03-24T15:04:00Z</dcterms:modified>
</cp:coreProperties>
</file>